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7" d="100"/>
          <a:sy n="77" d="100"/>
        </p:scale>
        <p:origin x="77"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nnati Chaurasia" userId="4a149c2932686759" providerId="LiveId" clId="{CEFA2F37-621E-4FFA-8041-2F8120D70A8A}"/>
    <pc:docChg chg="custSel modSld">
      <pc:chgData name="Unnati Chaurasia" userId="4a149c2932686759" providerId="LiveId" clId="{CEFA2F37-621E-4FFA-8041-2F8120D70A8A}" dt="2026-07-24T06:36:25.666" v="132" actId="14100"/>
      <pc:docMkLst>
        <pc:docMk/>
      </pc:docMkLst>
      <pc:sldChg chg="modSp mod">
        <pc:chgData name="Unnati Chaurasia" userId="4a149c2932686759" providerId="LiveId" clId="{CEFA2F37-621E-4FFA-8041-2F8120D70A8A}" dt="2026-07-24T06:36:25.666" v="132" actId="14100"/>
        <pc:sldMkLst>
          <pc:docMk/>
          <pc:sldMk cId="2254394834" sldId="256"/>
        </pc:sldMkLst>
        <pc:spChg chg="mod">
          <ac:chgData name="Unnati Chaurasia" userId="4a149c2932686759" providerId="LiveId" clId="{CEFA2F37-621E-4FFA-8041-2F8120D70A8A}" dt="2026-07-24T06:34:35.356" v="34" actId="255"/>
          <ac:spMkLst>
            <pc:docMk/>
            <pc:sldMk cId="2254394834" sldId="256"/>
            <ac:spMk id="2" creationId="{AB4DF3B9-09E1-2B8E-6329-3A08C74AFD01}"/>
          </ac:spMkLst>
        </pc:spChg>
        <pc:spChg chg="mod">
          <ac:chgData name="Unnati Chaurasia" userId="4a149c2932686759" providerId="LiveId" clId="{CEFA2F37-621E-4FFA-8041-2F8120D70A8A}" dt="2026-07-24T06:36:25.666" v="132" actId="14100"/>
          <ac:spMkLst>
            <pc:docMk/>
            <pc:sldMk cId="2254394834" sldId="256"/>
            <ac:spMk id="3" creationId="{198762F7-2117-0C51-C3D6-84464EF4FF19}"/>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9659B14-17C2-45E0-B34A-524668543628}" type="datetimeFigureOut">
              <a:rPr lang="en-IN" smtClean="0"/>
              <a:t>24-07-2026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9255346" y="2750337"/>
            <a:ext cx="1171888" cy="1356442"/>
          </a:xfrm>
        </p:spPr>
        <p:txBody>
          <a:bodyPr/>
          <a:lstStyle/>
          <a:p>
            <a:fld id="{029F4BF6-4F49-4E40-8317-A8DE931337E4}" type="slidenum">
              <a:rPr lang="en-IN" smtClean="0"/>
              <a:t>‹#›</a:t>
            </a:fld>
            <a:endParaRPr lang="en-IN"/>
          </a:p>
        </p:txBody>
      </p:sp>
    </p:spTree>
    <p:extLst>
      <p:ext uri="{BB962C8B-B14F-4D97-AF65-F5344CB8AC3E}">
        <p14:creationId xmlns:p14="http://schemas.microsoft.com/office/powerpoint/2010/main" val="3512447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659B14-17C2-45E0-B34A-524668543628}" type="datetimeFigureOut">
              <a:rPr lang="en-IN" smtClean="0"/>
              <a:t>24-07-2026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29F4BF6-4F49-4E40-8317-A8DE931337E4}" type="slidenum">
              <a:rPr lang="en-IN" smtClean="0"/>
              <a:t>‹#›</a:t>
            </a:fld>
            <a:endParaRPr lang="en-IN"/>
          </a:p>
        </p:txBody>
      </p:sp>
    </p:spTree>
    <p:extLst>
      <p:ext uri="{BB962C8B-B14F-4D97-AF65-F5344CB8AC3E}">
        <p14:creationId xmlns:p14="http://schemas.microsoft.com/office/powerpoint/2010/main" val="3222611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659B14-17C2-45E0-B34A-524668543628}" type="datetimeFigureOut">
              <a:rPr lang="en-IN" smtClean="0"/>
              <a:t>24-07-2026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10729455" y="2869895"/>
            <a:ext cx="1154151" cy="1090789"/>
          </a:xfrm>
        </p:spPr>
        <p:txBody>
          <a:bodyPr/>
          <a:lstStyle/>
          <a:p>
            <a:fld id="{029F4BF6-4F49-4E40-8317-A8DE931337E4}" type="slidenum">
              <a:rPr lang="en-IN" smtClean="0"/>
              <a:t>‹#›</a:t>
            </a:fld>
            <a:endParaRPr lang="en-IN"/>
          </a:p>
        </p:txBody>
      </p:sp>
    </p:spTree>
    <p:extLst>
      <p:ext uri="{BB962C8B-B14F-4D97-AF65-F5344CB8AC3E}">
        <p14:creationId xmlns:p14="http://schemas.microsoft.com/office/powerpoint/2010/main" val="3728984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659B14-17C2-45E0-B34A-524668543628}" type="datetimeFigureOut">
              <a:rPr lang="en-IN" smtClean="0"/>
              <a:t>24-07-2026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29F4BF6-4F49-4E40-8317-A8DE931337E4}" type="slidenum">
              <a:rPr lang="en-IN" smtClean="0"/>
              <a:t>‹#›</a:t>
            </a:fld>
            <a:endParaRPr lang="en-IN"/>
          </a:p>
        </p:txBody>
      </p:sp>
    </p:spTree>
    <p:extLst>
      <p:ext uri="{BB962C8B-B14F-4D97-AF65-F5344CB8AC3E}">
        <p14:creationId xmlns:p14="http://schemas.microsoft.com/office/powerpoint/2010/main" val="1458032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9659B14-17C2-45E0-B34A-524668543628}" type="datetimeFigureOut">
              <a:rPr lang="en-IN" smtClean="0"/>
              <a:t>24-07-2026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29F4BF6-4F49-4E40-8317-A8DE931337E4}" type="slidenum">
              <a:rPr lang="en-IN" smtClean="0"/>
              <a:t>‹#›</a:t>
            </a:fld>
            <a:endParaRPr lang="en-IN"/>
          </a:p>
        </p:txBody>
      </p:sp>
    </p:spTree>
    <p:extLst>
      <p:ext uri="{BB962C8B-B14F-4D97-AF65-F5344CB8AC3E}">
        <p14:creationId xmlns:p14="http://schemas.microsoft.com/office/powerpoint/2010/main" val="1624447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9659B14-17C2-45E0-B34A-524668543628}" type="datetimeFigureOut">
              <a:rPr lang="en-IN" smtClean="0"/>
              <a:t>24-07-2026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29F4BF6-4F49-4E40-8317-A8DE931337E4}" type="slidenum">
              <a:rPr lang="en-IN" smtClean="0"/>
              <a:t>‹#›</a:t>
            </a:fld>
            <a:endParaRPr lang="en-IN"/>
          </a:p>
        </p:txBody>
      </p:sp>
    </p:spTree>
    <p:extLst>
      <p:ext uri="{BB962C8B-B14F-4D97-AF65-F5344CB8AC3E}">
        <p14:creationId xmlns:p14="http://schemas.microsoft.com/office/powerpoint/2010/main" val="4192477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79659B14-17C2-45E0-B34A-524668543628}" type="datetimeFigureOut">
              <a:rPr lang="en-IN" smtClean="0"/>
              <a:t>24-07-2026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29F4BF6-4F49-4E40-8317-A8DE931337E4}" type="slidenum">
              <a:rPr lang="en-IN" smtClean="0"/>
              <a:t>‹#›</a:t>
            </a:fld>
            <a:endParaRPr lang="en-IN"/>
          </a:p>
        </p:txBody>
      </p:sp>
    </p:spTree>
    <p:extLst>
      <p:ext uri="{BB962C8B-B14F-4D97-AF65-F5344CB8AC3E}">
        <p14:creationId xmlns:p14="http://schemas.microsoft.com/office/powerpoint/2010/main" val="356706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659B14-17C2-45E0-B34A-524668543628}" type="datetimeFigureOut">
              <a:rPr lang="en-IN" smtClean="0"/>
              <a:t>24-07-2026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29F4BF6-4F49-4E40-8317-A8DE931337E4}" type="slidenum">
              <a:rPr lang="en-IN" smtClean="0"/>
              <a:t>‹#›</a:t>
            </a:fld>
            <a:endParaRPr lang="en-IN"/>
          </a:p>
        </p:txBody>
      </p:sp>
    </p:spTree>
    <p:extLst>
      <p:ext uri="{BB962C8B-B14F-4D97-AF65-F5344CB8AC3E}">
        <p14:creationId xmlns:p14="http://schemas.microsoft.com/office/powerpoint/2010/main" val="1790555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659B14-17C2-45E0-B34A-524668543628}" type="datetimeFigureOut">
              <a:rPr lang="en-IN" smtClean="0"/>
              <a:t>24-07-2026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29F4BF6-4F49-4E40-8317-A8DE931337E4}" type="slidenum">
              <a:rPr lang="en-IN" smtClean="0"/>
              <a:t>‹#›</a:t>
            </a:fld>
            <a:endParaRPr lang="en-IN"/>
          </a:p>
        </p:txBody>
      </p:sp>
    </p:spTree>
    <p:extLst>
      <p:ext uri="{BB962C8B-B14F-4D97-AF65-F5344CB8AC3E}">
        <p14:creationId xmlns:p14="http://schemas.microsoft.com/office/powerpoint/2010/main" val="2976289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659B14-17C2-45E0-B34A-524668543628}" type="datetimeFigureOut">
              <a:rPr lang="en-IN" smtClean="0"/>
              <a:t>24-07-2026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10729455" y="4711309"/>
            <a:ext cx="1154151" cy="1090789"/>
          </a:xfrm>
        </p:spPr>
        <p:txBody>
          <a:bodyPr/>
          <a:lstStyle/>
          <a:p>
            <a:fld id="{029F4BF6-4F49-4E40-8317-A8DE931337E4}" type="slidenum">
              <a:rPr lang="en-IN" smtClean="0"/>
              <a:t>‹#›</a:t>
            </a:fld>
            <a:endParaRPr lang="en-IN"/>
          </a:p>
        </p:txBody>
      </p:sp>
    </p:spTree>
    <p:extLst>
      <p:ext uri="{BB962C8B-B14F-4D97-AF65-F5344CB8AC3E}">
        <p14:creationId xmlns:p14="http://schemas.microsoft.com/office/powerpoint/2010/main" val="57367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659B14-17C2-45E0-B34A-524668543628}" type="datetimeFigureOut">
              <a:rPr lang="en-IN" smtClean="0"/>
              <a:t>24-07-2026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10729455" y="4711615"/>
            <a:ext cx="1154151" cy="1090789"/>
          </a:xfrm>
        </p:spPr>
        <p:txBody>
          <a:bodyPr/>
          <a:lstStyle/>
          <a:p>
            <a:fld id="{029F4BF6-4F49-4E40-8317-A8DE931337E4}" type="slidenum">
              <a:rPr lang="en-IN" smtClean="0"/>
              <a:t>‹#›</a:t>
            </a:fld>
            <a:endParaRPr lang="en-IN"/>
          </a:p>
        </p:txBody>
      </p:sp>
    </p:spTree>
    <p:extLst>
      <p:ext uri="{BB962C8B-B14F-4D97-AF65-F5344CB8AC3E}">
        <p14:creationId xmlns:p14="http://schemas.microsoft.com/office/powerpoint/2010/main" val="2481985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659B14-17C2-45E0-B34A-524668543628}" type="datetimeFigureOut">
              <a:rPr lang="en-IN" smtClean="0"/>
              <a:t>24-07-2026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10729455" y="4709925"/>
            <a:ext cx="1154151" cy="1090789"/>
          </a:xfrm>
        </p:spPr>
        <p:txBody>
          <a:bodyPr/>
          <a:lstStyle/>
          <a:p>
            <a:fld id="{029F4BF6-4F49-4E40-8317-A8DE931337E4}" type="slidenum">
              <a:rPr lang="en-IN" smtClean="0"/>
              <a:t>‹#›</a:t>
            </a:fld>
            <a:endParaRPr lang="en-IN"/>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133392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659B14-17C2-45E0-B34A-524668543628}" type="datetimeFigureOut">
              <a:rPr lang="en-IN" smtClean="0"/>
              <a:t>24-07-2026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10729455" y="4709925"/>
            <a:ext cx="1154151" cy="1090789"/>
          </a:xfrm>
        </p:spPr>
        <p:txBody>
          <a:bodyPr/>
          <a:lstStyle/>
          <a:p>
            <a:fld id="{029F4BF6-4F49-4E40-8317-A8DE931337E4}" type="slidenum">
              <a:rPr lang="en-IN" smtClean="0"/>
              <a:t>‹#›</a:t>
            </a:fld>
            <a:endParaRPr lang="en-IN"/>
          </a:p>
        </p:txBody>
      </p:sp>
    </p:spTree>
    <p:extLst>
      <p:ext uri="{BB962C8B-B14F-4D97-AF65-F5344CB8AC3E}">
        <p14:creationId xmlns:p14="http://schemas.microsoft.com/office/powerpoint/2010/main" val="37047658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9659B14-17C2-45E0-B34A-524668543628}" type="datetimeFigureOut">
              <a:rPr lang="en-IN" smtClean="0"/>
              <a:t>24-07-2026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29F4BF6-4F49-4E40-8317-A8DE931337E4}" type="slidenum">
              <a:rPr lang="en-IN" smtClean="0"/>
              <a:t>‹#›</a:t>
            </a:fld>
            <a:endParaRPr lang="en-IN"/>
          </a:p>
        </p:txBody>
      </p:sp>
    </p:spTree>
    <p:extLst>
      <p:ext uri="{BB962C8B-B14F-4D97-AF65-F5344CB8AC3E}">
        <p14:creationId xmlns:p14="http://schemas.microsoft.com/office/powerpoint/2010/main" val="29709358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9659B14-17C2-45E0-B34A-524668543628}" type="datetimeFigureOut">
              <a:rPr lang="en-IN" smtClean="0"/>
              <a:t>24-07-2026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29F4BF6-4F49-4E40-8317-A8DE931337E4}" type="slidenum">
              <a:rPr lang="en-IN" smtClean="0"/>
              <a:t>‹#›</a:t>
            </a:fld>
            <a:endParaRPr lang="en-IN"/>
          </a:p>
        </p:txBody>
      </p:sp>
    </p:spTree>
    <p:extLst>
      <p:ext uri="{BB962C8B-B14F-4D97-AF65-F5344CB8AC3E}">
        <p14:creationId xmlns:p14="http://schemas.microsoft.com/office/powerpoint/2010/main" val="1819239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659B14-17C2-45E0-B34A-524668543628}" type="datetimeFigureOut">
              <a:rPr lang="en-IN" smtClean="0"/>
              <a:t>24-07-2026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29F4BF6-4F49-4E40-8317-A8DE931337E4}" type="slidenum">
              <a:rPr lang="en-IN" smtClean="0"/>
              <a:t>‹#›</a:t>
            </a:fld>
            <a:endParaRPr lang="en-IN"/>
          </a:p>
        </p:txBody>
      </p:sp>
    </p:spTree>
    <p:extLst>
      <p:ext uri="{BB962C8B-B14F-4D97-AF65-F5344CB8AC3E}">
        <p14:creationId xmlns:p14="http://schemas.microsoft.com/office/powerpoint/2010/main" val="31389614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79659B14-17C2-45E0-B34A-524668543628}" type="datetimeFigureOut">
              <a:rPr lang="en-IN" smtClean="0"/>
              <a:t>24-07-2026</a:t>
            </a:fld>
            <a:endParaRPr lang="en-IN"/>
          </a:p>
        </p:txBody>
      </p:sp>
      <p:sp>
        <p:nvSpPr>
          <p:cNvPr id="5" name="Footer Placeholder 4"/>
          <p:cNvSpPr>
            <a:spLocks noGrp="1"/>
          </p:cNvSpPr>
          <p:nvPr>
            <p:ph type="ftr" sz="quarter" idx="11"/>
          </p:nvPr>
        </p:nvSpPr>
        <p:spPr>
          <a:xfrm>
            <a:off x="680321" y="5936188"/>
            <a:ext cx="6126805" cy="365125"/>
          </a:xfrm>
        </p:spPr>
        <p:txBody>
          <a:bodyPr/>
          <a:lstStyle/>
          <a:p>
            <a:endParaRPr lang="en-IN"/>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029F4BF6-4F49-4E40-8317-A8DE931337E4}" type="slidenum">
              <a:rPr lang="en-IN" smtClean="0"/>
              <a:t>‹#›</a:t>
            </a:fld>
            <a:endParaRPr lang="en-IN"/>
          </a:p>
        </p:txBody>
      </p:sp>
    </p:spTree>
    <p:extLst>
      <p:ext uri="{BB962C8B-B14F-4D97-AF65-F5344CB8AC3E}">
        <p14:creationId xmlns:p14="http://schemas.microsoft.com/office/powerpoint/2010/main" val="3822892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9659B14-17C2-45E0-B34A-524668543628}" type="datetimeFigureOut">
              <a:rPr lang="en-IN" smtClean="0"/>
              <a:t>24-07-2026</a:t>
            </a:fld>
            <a:endParaRPr lang="en-IN"/>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029F4BF6-4F49-4E40-8317-A8DE931337E4}" type="slidenum">
              <a:rPr lang="en-IN" smtClean="0"/>
              <a:t>‹#›</a:t>
            </a:fld>
            <a:endParaRPr lang="en-IN"/>
          </a:p>
        </p:txBody>
      </p:sp>
    </p:spTree>
    <p:extLst>
      <p:ext uri="{BB962C8B-B14F-4D97-AF65-F5344CB8AC3E}">
        <p14:creationId xmlns:p14="http://schemas.microsoft.com/office/powerpoint/2010/main" val="2083278007"/>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DF3B9-09E1-2B8E-6329-3A08C74AFD01}"/>
              </a:ext>
            </a:extLst>
          </p:cNvPr>
          <p:cNvSpPr>
            <a:spLocks noGrp="1"/>
          </p:cNvSpPr>
          <p:nvPr>
            <p:ph type="ctrTitle"/>
          </p:nvPr>
        </p:nvSpPr>
        <p:spPr>
          <a:xfrm>
            <a:off x="680322" y="2870156"/>
            <a:ext cx="7996539" cy="1117687"/>
          </a:xfrm>
        </p:spPr>
        <p:txBody>
          <a:bodyPr/>
          <a:lstStyle/>
          <a:p>
            <a:br>
              <a:rPr lang="en-IN" dirty="0"/>
            </a:br>
            <a:r>
              <a:rPr lang="en-IN" sz="4800" b="1" dirty="0">
                <a:latin typeface="Times New Roman" panose="02020603050405020304" pitchFamily="18" charset="0"/>
                <a:cs typeface="Times New Roman" panose="02020603050405020304" pitchFamily="18" charset="0"/>
              </a:rPr>
              <a:t>A BRIEF OF DEMAND </a:t>
            </a:r>
          </a:p>
        </p:txBody>
      </p:sp>
      <p:sp>
        <p:nvSpPr>
          <p:cNvPr id="3" name="Subtitle 2">
            <a:extLst>
              <a:ext uri="{FF2B5EF4-FFF2-40B4-BE49-F238E27FC236}">
                <a16:creationId xmlns:a16="http://schemas.microsoft.com/office/drawing/2014/main" id="{198762F7-2117-0C51-C3D6-84464EF4FF19}"/>
              </a:ext>
            </a:extLst>
          </p:cNvPr>
          <p:cNvSpPr>
            <a:spLocks noGrp="1"/>
          </p:cNvSpPr>
          <p:nvPr>
            <p:ph type="subTitle" idx="1"/>
          </p:nvPr>
        </p:nvSpPr>
        <p:spPr>
          <a:xfrm>
            <a:off x="829753" y="4712092"/>
            <a:ext cx="5531290" cy="1370656"/>
          </a:xfrm>
        </p:spPr>
        <p:txBody>
          <a:bodyPr>
            <a:noAutofit/>
          </a:bodyPr>
          <a:lstStyle/>
          <a:p>
            <a:r>
              <a:rPr lang="en-IN" sz="2400" dirty="0">
                <a:latin typeface="Times New Roman" panose="02020603050405020304" pitchFamily="18" charset="0"/>
                <a:cs typeface="Times New Roman" panose="02020603050405020304" pitchFamily="18" charset="0"/>
              </a:rPr>
              <a:t>Submitted to:- </a:t>
            </a:r>
            <a:r>
              <a:rPr lang="en-IN" sz="2400" b="1" dirty="0">
                <a:latin typeface="Times New Roman" panose="02020603050405020304" pitchFamily="18" charset="0"/>
                <a:cs typeface="Times New Roman" panose="02020603050405020304" pitchFamily="18" charset="0"/>
              </a:rPr>
              <a:t>Shashwat Singhal </a:t>
            </a:r>
          </a:p>
          <a:p>
            <a:r>
              <a:rPr lang="en-IN" sz="2400" dirty="0">
                <a:latin typeface="Times New Roman" panose="02020603050405020304" pitchFamily="18" charset="0"/>
                <a:cs typeface="Times New Roman" panose="02020603050405020304" pitchFamily="18" charset="0"/>
              </a:rPr>
              <a:t>Submitted by:- </a:t>
            </a:r>
            <a:r>
              <a:rPr lang="en-IN" sz="2400" b="1" dirty="0">
                <a:latin typeface="Times New Roman" panose="02020603050405020304" pitchFamily="18" charset="0"/>
                <a:cs typeface="Times New Roman" panose="02020603050405020304" pitchFamily="18" charset="0"/>
              </a:rPr>
              <a:t>Unnati Chaurasia</a:t>
            </a:r>
          </a:p>
          <a:p>
            <a:r>
              <a:rPr lang="en-IN" sz="2400" b="1" dirty="0">
                <a:latin typeface="Times New Roman" panose="02020603050405020304" pitchFamily="18" charset="0"/>
                <a:cs typeface="Times New Roman" panose="02020603050405020304" pitchFamily="18" charset="0"/>
              </a:rPr>
              <a:t>Saniya Usmani </a:t>
            </a:r>
          </a:p>
        </p:txBody>
      </p:sp>
    </p:spTree>
    <p:extLst>
      <p:ext uri="{BB962C8B-B14F-4D97-AF65-F5344CB8AC3E}">
        <p14:creationId xmlns:p14="http://schemas.microsoft.com/office/powerpoint/2010/main" val="2254394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2CDE3-C990-A7AF-CF26-988E4BE56B90}"/>
              </a:ext>
            </a:extLst>
          </p:cNvPr>
          <p:cNvSpPr>
            <a:spLocks noGrp="1"/>
          </p:cNvSpPr>
          <p:nvPr>
            <p:ph type="title"/>
          </p:nvPr>
        </p:nvSpPr>
        <p:spPr>
          <a:xfrm>
            <a:off x="690260" y="713472"/>
            <a:ext cx="9613861" cy="1080938"/>
          </a:xfrm>
        </p:spPr>
        <p:txBody>
          <a:bodyPr/>
          <a:lstStyle/>
          <a:p>
            <a:r>
              <a:rPr lang="en-IN" dirty="0"/>
              <a:t>                             </a:t>
            </a:r>
            <a:r>
              <a:rPr lang="en-IN" b="1" dirty="0">
                <a:latin typeface="Times New Roman" panose="02020603050405020304" pitchFamily="18" charset="0"/>
                <a:cs typeface="Times New Roman" panose="02020603050405020304" pitchFamily="18" charset="0"/>
              </a:rPr>
              <a:t>CLIENT DETAILS</a:t>
            </a:r>
          </a:p>
        </p:txBody>
      </p:sp>
      <p:sp>
        <p:nvSpPr>
          <p:cNvPr id="3" name="Content Placeholder 2">
            <a:extLst>
              <a:ext uri="{FF2B5EF4-FFF2-40B4-BE49-F238E27FC236}">
                <a16:creationId xmlns:a16="http://schemas.microsoft.com/office/drawing/2014/main" id="{70AE6DD2-2ACA-9C1C-271E-FB3FE80F7144}"/>
              </a:ext>
            </a:extLst>
          </p:cNvPr>
          <p:cNvSpPr>
            <a:spLocks noGrp="1"/>
          </p:cNvSpPr>
          <p:nvPr>
            <p:ph idx="1"/>
          </p:nvPr>
        </p:nvSpPr>
        <p:spPr>
          <a:xfrm>
            <a:off x="1292087" y="2243068"/>
            <a:ext cx="9206948" cy="4351338"/>
          </a:xfrm>
        </p:spPr>
        <p:txBody>
          <a:bodyPr>
            <a:normAutofit fontScale="85000" lnSpcReduction="20000"/>
          </a:bodyPr>
          <a:lstStyle/>
          <a:p>
            <a:r>
              <a:rPr lang="en-IN" b="1" dirty="0">
                <a:latin typeface="Times New Roman" panose="02020603050405020304" pitchFamily="18" charset="0"/>
                <a:cs typeface="Times New Roman" panose="02020603050405020304" pitchFamily="18" charset="0"/>
              </a:rPr>
              <a:t>Client Details</a:t>
            </a:r>
            <a:r>
              <a:rPr lang="en-IN" dirty="0">
                <a:latin typeface="Times New Roman" panose="02020603050405020304" pitchFamily="18" charset="0"/>
                <a:cs typeface="Times New Roman" panose="02020603050405020304" pitchFamily="18" charset="0"/>
              </a:rPr>
              <a:t> refers to the basic information of the taxpayer (assessed) involved in the income tax case. It helps identify the person or entity and provides essential details required for tax proceedings.</a:t>
            </a:r>
          </a:p>
          <a:p>
            <a:r>
              <a:rPr lang="en-IN" b="1" dirty="0">
                <a:latin typeface="Times New Roman" panose="02020603050405020304" pitchFamily="18" charset="0"/>
                <a:cs typeface="Times New Roman" panose="02020603050405020304" pitchFamily="18" charset="0"/>
              </a:rPr>
              <a:t>Name of the Client/Assessed:</a:t>
            </a:r>
            <a:r>
              <a:rPr lang="en-IN" dirty="0">
                <a:latin typeface="Times New Roman" panose="02020603050405020304" pitchFamily="18" charset="0"/>
                <a:cs typeface="Times New Roman" panose="02020603050405020304" pitchFamily="18" charset="0"/>
              </a:rPr>
              <a:t> The full legal name of the individual, company, firm, or other taxpayer against whom the tax matter relates. </a:t>
            </a:r>
          </a:p>
          <a:p>
            <a:r>
              <a:rPr lang="en-IN" b="1" dirty="0">
                <a:latin typeface="Times New Roman" panose="02020603050405020304" pitchFamily="18" charset="0"/>
                <a:cs typeface="Times New Roman" panose="02020603050405020304" pitchFamily="18" charset="0"/>
              </a:rPr>
              <a:t>PAN (Permanent Account Number):</a:t>
            </a:r>
            <a:r>
              <a:rPr lang="en-IN" dirty="0">
                <a:latin typeface="Times New Roman" panose="02020603050405020304" pitchFamily="18" charset="0"/>
                <a:cs typeface="Times New Roman" panose="02020603050405020304" pitchFamily="18" charset="0"/>
              </a:rPr>
              <a:t> A unique 10-digit alphanumeric number allotted by the Income Tax Department, used to track all tax-related transactions and filings. </a:t>
            </a:r>
          </a:p>
          <a:p>
            <a:r>
              <a:rPr lang="en-IN" b="1" dirty="0">
                <a:latin typeface="Times New Roman" panose="02020603050405020304" pitchFamily="18" charset="0"/>
                <a:cs typeface="Times New Roman" panose="02020603050405020304" pitchFamily="18" charset="0"/>
              </a:rPr>
              <a:t>Assessment Year (AY):</a:t>
            </a:r>
            <a:r>
              <a:rPr lang="en-IN" dirty="0">
                <a:latin typeface="Times New Roman" panose="02020603050405020304" pitchFamily="18" charset="0"/>
                <a:cs typeface="Times New Roman" panose="02020603050405020304" pitchFamily="18" charset="0"/>
              </a:rPr>
              <a:t> The year in which the income earned during the previous financial year is assessed and taxed by the Income Tax Department. </a:t>
            </a:r>
          </a:p>
          <a:p>
            <a:r>
              <a:rPr lang="en-IN" b="1" dirty="0">
                <a:latin typeface="Times New Roman" panose="02020603050405020304" pitchFamily="18" charset="0"/>
                <a:cs typeface="Times New Roman" panose="02020603050405020304" pitchFamily="18" charset="0"/>
              </a:rPr>
              <a:t>Contact Details:</a:t>
            </a:r>
            <a:r>
              <a:rPr lang="en-IN" dirty="0">
                <a:latin typeface="Times New Roman" panose="02020603050405020304" pitchFamily="18" charset="0"/>
                <a:cs typeface="Times New Roman" panose="02020603050405020304" pitchFamily="18" charset="0"/>
              </a:rPr>
              <a:t> The taxpayer's registered address, mobile number, and email ID used for official communication and receipt of notices or updates. </a:t>
            </a:r>
          </a:p>
          <a:p>
            <a:r>
              <a:rPr lang="en-IN" b="1" dirty="0">
                <a:latin typeface="Times New Roman" panose="02020603050405020304" pitchFamily="18" charset="0"/>
                <a:cs typeface="Times New Roman" panose="02020603050405020304" pitchFamily="18" charset="0"/>
              </a:rPr>
              <a:t>Basic Information of the Taxpayer:</a:t>
            </a:r>
            <a:r>
              <a:rPr lang="en-IN" dirty="0">
                <a:latin typeface="Times New Roman" panose="02020603050405020304" pitchFamily="18" charset="0"/>
                <a:cs typeface="Times New Roman" panose="02020603050405020304" pitchFamily="18" charset="0"/>
              </a:rPr>
              <a:t> Includes the taxpayer's status (individual, company, partnership firm, etc.), residential status, nature of business or profession (if any), and other relevant particulars required for understanding the case.</a:t>
            </a:r>
          </a:p>
          <a:p>
            <a:endParaRPr lang="en-IN" dirty="0"/>
          </a:p>
        </p:txBody>
      </p:sp>
    </p:spTree>
    <p:extLst>
      <p:ext uri="{BB962C8B-B14F-4D97-AF65-F5344CB8AC3E}">
        <p14:creationId xmlns:p14="http://schemas.microsoft.com/office/powerpoint/2010/main" val="374210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8A1E7-1874-F03B-7AEF-E6E1B1B340CD}"/>
              </a:ext>
            </a:extLst>
          </p:cNvPr>
          <p:cNvSpPr>
            <a:spLocks noGrp="1"/>
          </p:cNvSpPr>
          <p:nvPr>
            <p:ph type="title"/>
          </p:nvPr>
        </p:nvSpPr>
        <p:spPr/>
        <p:txBody>
          <a:bodyPr/>
          <a:lstStyle/>
          <a:p>
            <a:r>
              <a:rPr lang="en-IN" dirty="0"/>
              <a:t>                        </a:t>
            </a:r>
            <a:r>
              <a:rPr lang="en-IN" b="1" dirty="0">
                <a:latin typeface="Times New Roman" panose="02020603050405020304" pitchFamily="18" charset="0"/>
                <a:cs typeface="Times New Roman" panose="02020603050405020304" pitchFamily="18" charset="0"/>
              </a:rPr>
              <a:t>NATURE OF MATTER</a:t>
            </a:r>
          </a:p>
        </p:txBody>
      </p:sp>
      <p:sp>
        <p:nvSpPr>
          <p:cNvPr id="3" name="Content Placeholder 2">
            <a:extLst>
              <a:ext uri="{FF2B5EF4-FFF2-40B4-BE49-F238E27FC236}">
                <a16:creationId xmlns:a16="http://schemas.microsoft.com/office/drawing/2014/main" id="{6212E510-7506-2C6B-C060-4322F6FED48F}"/>
              </a:ext>
            </a:extLst>
          </p:cNvPr>
          <p:cNvSpPr>
            <a:spLocks noGrp="1"/>
          </p:cNvSpPr>
          <p:nvPr>
            <p:ph idx="1"/>
          </p:nvPr>
        </p:nvSpPr>
        <p:spPr>
          <a:xfrm>
            <a:off x="1028191" y="2505456"/>
            <a:ext cx="9613861" cy="3599316"/>
          </a:xfrm>
        </p:spPr>
        <p:txBody>
          <a:bodyPr>
            <a:normAutofit/>
          </a:bodyPr>
          <a:lstStyle/>
          <a:p>
            <a:r>
              <a:rPr lang="en-IN" b="1" dirty="0">
                <a:latin typeface="Times New Roman" panose="02020603050405020304" pitchFamily="18" charset="0"/>
                <a:cs typeface="Times New Roman" panose="02020603050405020304" pitchFamily="18" charset="0"/>
              </a:rPr>
              <a:t>Nature of Matter:</a:t>
            </a:r>
            <a:r>
              <a:rPr lang="en-IN" dirty="0">
                <a:latin typeface="Times New Roman" panose="02020603050405020304" pitchFamily="18" charset="0"/>
                <a:cs typeface="Times New Roman" panose="02020603050405020304" pitchFamily="18" charset="0"/>
              </a:rPr>
              <a:t> It describes the type of tax issue or demand raised by the Income Tax Department.</a:t>
            </a:r>
          </a:p>
          <a:p>
            <a:r>
              <a:rPr lang="en-IN" b="1" dirty="0">
                <a:latin typeface="Times New Roman" panose="02020603050405020304" pitchFamily="18" charset="0"/>
                <a:cs typeface="Times New Roman" panose="02020603050405020304" pitchFamily="18" charset="0"/>
              </a:rPr>
              <a:t>Tax Demand:</a:t>
            </a:r>
            <a:r>
              <a:rPr lang="en-IN" dirty="0">
                <a:latin typeface="Times New Roman" panose="02020603050405020304" pitchFamily="18" charset="0"/>
                <a:cs typeface="Times New Roman" panose="02020603050405020304" pitchFamily="18" charset="0"/>
              </a:rPr>
              <a:t> The amount of tax that the taxpayer is required to pay as determined by the Income Tax Department. </a:t>
            </a:r>
          </a:p>
          <a:p>
            <a:r>
              <a:rPr lang="en-IN" b="1" dirty="0">
                <a:latin typeface="Times New Roman" panose="02020603050405020304" pitchFamily="18" charset="0"/>
                <a:cs typeface="Times New Roman" panose="02020603050405020304" pitchFamily="18" charset="0"/>
              </a:rPr>
              <a:t>Notice under Assessment:</a:t>
            </a:r>
            <a:r>
              <a:rPr lang="en-IN" dirty="0">
                <a:latin typeface="Times New Roman" panose="02020603050405020304" pitchFamily="18" charset="0"/>
                <a:cs typeface="Times New Roman" panose="02020603050405020304" pitchFamily="18" charset="0"/>
              </a:rPr>
              <a:t> An official notice issued by the department seeking information or examining the taxpayer's income and tax return. </a:t>
            </a:r>
          </a:p>
          <a:p>
            <a:r>
              <a:rPr lang="en-IN" b="1" dirty="0">
                <a:latin typeface="Times New Roman" panose="02020603050405020304" pitchFamily="18" charset="0"/>
                <a:cs typeface="Times New Roman" panose="02020603050405020304" pitchFamily="18" charset="0"/>
              </a:rPr>
              <a:t>Penalty Proceedings:</a:t>
            </a:r>
            <a:r>
              <a:rPr lang="en-IN" dirty="0">
                <a:latin typeface="Times New Roman" panose="02020603050405020304" pitchFamily="18" charset="0"/>
                <a:cs typeface="Times New Roman" panose="02020603050405020304" pitchFamily="18" charset="0"/>
              </a:rPr>
              <a:t> Actions initiated by the department to impose a penalty for non-compliance, such as late filing, concealment of income, or incorrect information. </a:t>
            </a:r>
          </a:p>
          <a:p>
            <a:endParaRPr lang="en-IN" dirty="0"/>
          </a:p>
        </p:txBody>
      </p:sp>
    </p:spTree>
    <p:extLst>
      <p:ext uri="{BB962C8B-B14F-4D97-AF65-F5344CB8AC3E}">
        <p14:creationId xmlns:p14="http://schemas.microsoft.com/office/powerpoint/2010/main" val="3499746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2027A-59BD-A42A-6B83-47F0164F445C}"/>
              </a:ext>
            </a:extLst>
          </p:cNvPr>
          <p:cNvSpPr>
            <a:spLocks noGrp="1"/>
          </p:cNvSpPr>
          <p:nvPr>
            <p:ph type="title"/>
          </p:nvPr>
        </p:nvSpPr>
        <p:spPr/>
        <p:txBody>
          <a:bodyPr/>
          <a:lstStyle/>
          <a:p>
            <a:r>
              <a:rPr lang="en-IN" dirty="0"/>
              <a:t>                                </a:t>
            </a:r>
            <a:r>
              <a:rPr lang="en-IN" b="1" dirty="0">
                <a:latin typeface="Times New Roman" panose="02020603050405020304" pitchFamily="18" charset="0"/>
                <a:cs typeface="Times New Roman" panose="02020603050405020304" pitchFamily="18" charset="0"/>
              </a:rPr>
              <a:t>BRIEF FACTS</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33C53D2-F13A-0F3A-C3D2-B0A386E68281}"/>
              </a:ext>
            </a:extLst>
          </p:cNvPr>
          <p:cNvSpPr>
            <a:spLocks noGrp="1"/>
          </p:cNvSpPr>
          <p:nvPr>
            <p:ph idx="1"/>
          </p:nvPr>
        </p:nvSpPr>
        <p:spPr>
          <a:xfrm>
            <a:off x="1843199" y="2406447"/>
            <a:ext cx="9613861" cy="3599316"/>
          </a:xfrm>
        </p:spPr>
        <p:txBody>
          <a:bodyPr>
            <a:normAutofit/>
          </a:bodyPr>
          <a:lstStyle/>
          <a:p>
            <a:r>
              <a:rPr lang="en-IN" b="1" dirty="0">
                <a:latin typeface="Times New Roman" panose="02020603050405020304" pitchFamily="18" charset="0"/>
                <a:cs typeface="Times New Roman" panose="02020603050405020304" pitchFamily="18" charset="0"/>
              </a:rPr>
              <a:t>Brief Facts:</a:t>
            </a:r>
            <a:r>
              <a:rPr lang="en-IN" dirty="0">
                <a:latin typeface="Times New Roman" panose="02020603050405020304" pitchFamily="18" charset="0"/>
                <a:cs typeface="Times New Roman" panose="02020603050405020304" pitchFamily="18" charset="0"/>
              </a:rPr>
              <a:t> It is a short summary of the income tax case and explains why the tax demand has arisen.</a:t>
            </a:r>
          </a:p>
          <a:p>
            <a:r>
              <a:rPr lang="en-IN" b="1" dirty="0">
                <a:latin typeface="Times New Roman" panose="02020603050405020304" pitchFamily="18" charset="0"/>
                <a:cs typeface="Times New Roman" panose="02020603050405020304" pitchFamily="18" charset="0"/>
              </a:rPr>
              <a:t>Summary of the Case:</a:t>
            </a:r>
            <a:r>
              <a:rPr lang="en-IN" dirty="0">
                <a:latin typeface="Times New Roman" panose="02020603050405020304" pitchFamily="18" charset="0"/>
                <a:cs typeface="Times New Roman" panose="02020603050405020304" pitchFamily="18" charset="0"/>
              </a:rPr>
              <a:t> A brief description of the taxpayer's situation, including the relevant financial year and the issue involved. </a:t>
            </a:r>
          </a:p>
          <a:p>
            <a:r>
              <a:rPr lang="en-IN" b="1" dirty="0">
                <a:latin typeface="Times New Roman" panose="02020603050405020304" pitchFamily="18" charset="0"/>
                <a:cs typeface="Times New Roman" panose="02020603050405020304" pitchFamily="18" charset="0"/>
              </a:rPr>
              <a:t>Reason for the Tax Demand:</a:t>
            </a:r>
            <a:r>
              <a:rPr lang="en-IN" dirty="0">
                <a:latin typeface="Times New Roman" panose="02020603050405020304" pitchFamily="18" charset="0"/>
                <a:cs typeface="Times New Roman" panose="02020603050405020304" pitchFamily="18" charset="0"/>
              </a:rPr>
              <a:t> The specific reason for the demand, such as mismatch in income, disallowance of deductions, unpaid tax, or errors in the Income Tax Return (ITR). </a:t>
            </a:r>
          </a:p>
          <a:p>
            <a:r>
              <a:rPr lang="en-IN" b="1" dirty="0">
                <a:latin typeface="Times New Roman" panose="02020603050405020304" pitchFamily="18" charset="0"/>
                <a:cs typeface="Times New Roman" panose="02020603050405020304" pitchFamily="18" charset="0"/>
              </a:rPr>
              <a:t>Relevant Background:</a:t>
            </a:r>
            <a:r>
              <a:rPr lang="en-IN" dirty="0">
                <a:latin typeface="Times New Roman" panose="02020603050405020304" pitchFamily="18" charset="0"/>
                <a:cs typeface="Times New Roman" panose="02020603050405020304" pitchFamily="18" charset="0"/>
              </a:rPr>
              <a:t> Important facts and circumstances related to the case that help in understanding the tax dispute or proceedings.</a:t>
            </a:r>
          </a:p>
          <a:p>
            <a:endParaRPr lang="en-IN" dirty="0"/>
          </a:p>
        </p:txBody>
      </p:sp>
    </p:spTree>
    <p:extLst>
      <p:ext uri="{BB962C8B-B14F-4D97-AF65-F5344CB8AC3E}">
        <p14:creationId xmlns:p14="http://schemas.microsoft.com/office/powerpoint/2010/main" val="3915251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467A3-522B-B44C-2777-CF3D55A30AA2}"/>
              </a:ext>
            </a:extLst>
          </p:cNvPr>
          <p:cNvSpPr>
            <a:spLocks noGrp="1"/>
          </p:cNvSpPr>
          <p:nvPr>
            <p:ph type="title"/>
          </p:nvPr>
        </p:nvSpPr>
        <p:spPr/>
        <p:txBody>
          <a:bodyPr/>
          <a:lstStyle/>
          <a:p>
            <a:r>
              <a:rPr lang="en-IN" b="1" dirty="0">
                <a:latin typeface="Times New Roman" panose="02020603050405020304" pitchFamily="18" charset="0"/>
                <a:cs typeface="Times New Roman" panose="02020603050405020304" pitchFamily="18" charset="0"/>
              </a:rPr>
              <a:t>                               TIMELINE</a:t>
            </a:r>
          </a:p>
        </p:txBody>
      </p:sp>
      <p:sp>
        <p:nvSpPr>
          <p:cNvPr id="3" name="Content Placeholder 2">
            <a:extLst>
              <a:ext uri="{FF2B5EF4-FFF2-40B4-BE49-F238E27FC236}">
                <a16:creationId xmlns:a16="http://schemas.microsoft.com/office/drawing/2014/main" id="{4F0DF0E5-953A-5263-3DFF-653581E300E3}"/>
              </a:ext>
            </a:extLst>
          </p:cNvPr>
          <p:cNvSpPr>
            <a:spLocks noGrp="1"/>
          </p:cNvSpPr>
          <p:nvPr>
            <p:ph idx="1"/>
          </p:nvPr>
        </p:nvSpPr>
        <p:spPr>
          <a:xfrm>
            <a:off x="680321" y="2644986"/>
            <a:ext cx="9613861" cy="3599316"/>
          </a:xfrm>
        </p:spPr>
        <p:txBody>
          <a:bodyPr/>
          <a:lstStyle/>
          <a:p>
            <a:r>
              <a:rPr lang="en-IN" b="1" dirty="0">
                <a:latin typeface="Times New Roman" panose="02020603050405020304" pitchFamily="18" charset="0"/>
                <a:cs typeface="Times New Roman" panose="02020603050405020304" pitchFamily="18" charset="0"/>
              </a:rPr>
              <a:t>Timeline:</a:t>
            </a:r>
            <a:r>
              <a:rPr lang="en-IN" dirty="0">
                <a:latin typeface="Times New Roman" panose="02020603050405020304" pitchFamily="18" charset="0"/>
                <a:cs typeface="Times New Roman" panose="02020603050405020304" pitchFamily="18" charset="0"/>
              </a:rPr>
              <a:t> It shows the sequence of important dates and events in the income tax case.</a:t>
            </a:r>
          </a:p>
          <a:p>
            <a:r>
              <a:rPr lang="en-IN" b="1" dirty="0">
                <a:latin typeface="Times New Roman" panose="02020603050405020304" pitchFamily="18" charset="0"/>
                <a:cs typeface="Times New Roman" panose="02020603050405020304" pitchFamily="18" charset="0"/>
              </a:rPr>
              <a:t>Date of Notice Issued:</a:t>
            </a:r>
            <a:r>
              <a:rPr lang="en-IN" dirty="0">
                <a:latin typeface="Times New Roman" panose="02020603050405020304" pitchFamily="18" charset="0"/>
                <a:cs typeface="Times New Roman" panose="02020603050405020304" pitchFamily="18" charset="0"/>
              </a:rPr>
              <a:t> The date on which the Income Tax Department sent the notice or demand to the taxpayer. </a:t>
            </a:r>
          </a:p>
          <a:p>
            <a:r>
              <a:rPr lang="en-IN" b="1" dirty="0">
                <a:latin typeface="Times New Roman" panose="02020603050405020304" pitchFamily="18" charset="0"/>
                <a:cs typeface="Times New Roman" panose="02020603050405020304" pitchFamily="18" charset="0"/>
              </a:rPr>
              <a:t>Date of Filing Reply:</a:t>
            </a:r>
            <a:r>
              <a:rPr lang="en-IN" dirty="0">
                <a:latin typeface="Times New Roman" panose="02020603050405020304" pitchFamily="18" charset="0"/>
                <a:cs typeface="Times New Roman" panose="02020603050405020304" pitchFamily="18" charset="0"/>
              </a:rPr>
              <a:t> The date on which the taxpayer submitted their response or supporting documents to the department. </a:t>
            </a:r>
          </a:p>
          <a:p>
            <a:r>
              <a:rPr lang="en-IN" b="1" dirty="0">
                <a:latin typeface="Times New Roman" panose="02020603050405020304" pitchFamily="18" charset="0"/>
                <a:cs typeface="Times New Roman" panose="02020603050405020304" pitchFamily="18" charset="0"/>
              </a:rPr>
              <a:t>Due Dates and Important Events:</a:t>
            </a:r>
            <a:r>
              <a:rPr lang="en-IN" dirty="0">
                <a:latin typeface="Times New Roman" panose="02020603050405020304" pitchFamily="18" charset="0"/>
                <a:cs typeface="Times New Roman" panose="02020603050405020304" pitchFamily="18" charset="0"/>
              </a:rPr>
              <a:t> Includes deadlines for compliance, hearings, payments, appeals, and other significant developments in the case.</a:t>
            </a:r>
          </a:p>
          <a:p>
            <a:endParaRPr lang="en-IN" dirty="0"/>
          </a:p>
        </p:txBody>
      </p:sp>
    </p:spTree>
    <p:extLst>
      <p:ext uri="{BB962C8B-B14F-4D97-AF65-F5344CB8AC3E}">
        <p14:creationId xmlns:p14="http://schemas.microsoft.com/office/powerpoint/2010/main" val="1513307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74F5D-B38E-4552-3311-0BCD6D80BD84}"/>
              </a:ext>
            </a:extLst>
          </p:cNvPr>
          <p:cNvSpPr>
            <a:spLocks noGrp="1"/>
          </p:cNvSpPr>
          <p:nvPr>
            <p:ph type="title"/>
          </p:nvPr>
        </p:nvSpPr>
        <p:spPr/>
        <p:txBody>
          <a:bodyPr/>
          <a:lstStyle/>
          <a:p>
            <a:r>
              <a:rPr lang="en-IN" dirty="0"/>
              <a:t>                           </a:t>
            </a:r>
            <a:r>
              <a:rPr lang="en-IN" b="1" dirty="0">
                <a:latin typeface="Times New Roman" panose="02020603050405020304" pitchFamily="18" charset="0"/>
                <a:cs typeface="Times New Roman" panose="02020603050405020304" pitchFamily="18" charset="0"/>
              </a:rPr>
              <a:t>ISSUES INVOLVED</a:t>
            </a:r>
          </a:p>
        </p:txBody>
      </p:sp>
      <p:sp>
        <p:nvSpPr>
          <p:cNvPr id="3" name="Content Placeholder 2">
            <a:extLst>
              <a:ext uri="{FF2B5EF4-FFF2-40B4-BE49-F238E27FC236}">
                <a16:creationId xmlns:a16="http://schemas.microsoft.com/office/drawing/2014/main" id="{0CA95CAC-A3D4-41E2-1475-CF2B2924DE6A}"/>
              </a:ext>
            </a:extLst>
          </p:cNvPr>
          <p:cNvSpPr>
            <a:spLocks noGrp="1"/>
          </p:cNvSpPr>
          <p:nvPr>
            <p:ph idx="1"/>
          </p:nvPr>
        </p:nvSpPr>
        <p:spPr>
          <a:xfrm>
            <a:off x="859225" y="2605230"/>
            <a:ext cx="9613861" cy="3914840"/>
          </a:xfrm>
        </p:spPr>
        <p:txBody>
          <a:bodyPr>
            <a:normAutofit fontScale="92500" lnSpcReduction="20000"/>
          </a:bodyPr>
          <a:lstStyle/>
          <a:p>
            <a:r>
              <a:rPr lang="en-IN" sz="2600" b="1" dirty="0">
                <a:latin typeface="Times New Roman" panose="02020603050405020304" pitchFamily="18" charset="0"/>
                <a:cs typeface="Times New Roman" panose="02020603050405020304" pitchFamily="18" charset="0"/>
              </a:rPr>
              <a:t>Issues Involved:</a:t>
            </a:r>
            <a:r>
              <a:rPr lang="en-IN" sz="2600" dirty="0">
                <a:latin typeface="Times New Roman" panose="02020603050405020304" pitchFamily="18" charset="0"/>
                <a:cs typeface="Times New Roman" panose="02020603050405020304" pitchFamily="18" charset="0"/>
              </a:rPr>
              <a:t> These are the main legal or tax-related problems identified in the income tax case.</a:t>
            </a:r>
          </a:p>
          <a:p>
            <a:r>
              <a:rPr lang="en-IN" sz="2600" b="1" dirty="0">
                <a:latin typeface="Times New Roman" panose="02020603050405020304" pitchFamily="18" charset="0"/>
                <a:cs typeface="Times New Roman" panose="02020603050405020304" pitchFamily="18" charset="0"/>
              </a:rPr>
              <a:t>Main Legal and Tax Issues:</a:t>
            </a:r>
            <a:r>
              <a:rPr lang="en-IN" sz="2600" dirty="0">
                <a:latin typeface="Times New Roman" panose="02020603050405020304" pitchFamily="18" charset="0"/>
                <a:cs typeface="Times New Roman" panose="02020603050405020304" pitchFamily="18" charset="0"/>
              </a:rPr>
              <a:t> The specific matters under dispute, such as incorrect income reporting, ineligible deductions claimed, or tax computation errors. </a:t>
            </a:r>
          </a:p>
          <a:p>
            <a:r>
              <a:rPr lang="en-IN" sz="2600" b="1" dirty="0">
                <a:latin typeface="Times New Roman" panose="02020603050405020304" pitchFamily="18" charset="0"/>
                <a:cs typeface="Times New Roman" panose="02020603050405020304" pitchFamily="18" charset="0"/>
              </a:rPr>
              <a:t>Disallowances:</a:t>
            </a:r>
            <a:r>
              <a:rPr lang="en-IN" sz="2600" dirty="0">
                <a:latin typeface="Times New Roman" panose="02020603050405020304" pitchFamily="18" charset="0"/>
                <a:cs typeface="Times New Roman" panose="02020603050405020304" pitchFamily="18" charset="0"/>
              </a:rPr>
              <a:t> Expenses, deductions, or exemptions claimed by the taxpayer that are not accepted by the Income Tax Department. </a:t>
            </a:r>
          </a:p>
          <a:p>
            <a:r>
              <a:rPr lang="en-IN" sz="2600" b="1" dirty="0">
                <a:latin typeface="Times New Roman" panose="02020603050405020304" pitchFamily="18" charset="0"/>
                <a:cs typeface="Times New Roman" panose="02020603050405020304" pitchFamily="18" charset="0"/>
              </a:rPr>
              <a:t>Mismatches:</a:t>
            </a:r>
            <a:r>
              <a:rPr lang="en-IN" sz="2600" dirty="0">
                <a:latin typeface="Times New Roman" panose="02020603050405020304" pitchFamily="18" charset="0"/>
                <a:cs typeface="Times New Roman" panose="02020603050405020304" pitchFamily="18" charset="0"/>
              </a:rPr>
              <a:t> Differences between the information reported in the Income Tax Return (ITR) and the data available with the department (e.g., AIS, Form 26AS, or TDS details). </a:t>
            </a:r>
          </a:p>
          <a:p>
            <a:r>
              <a:rPr lang="en-IN" sz="2600" b="1" dirty="0">
                <a:latin typeface="Times New Roman" panose="02020603050405020304" pitchFamily="18" charset="0"/>
                <a:cs typeface="Times New Roman" panose="02020603050405020304" pitchFamily="18" charset="0"/>
              </a:rPr>
              <a:t>Non-Compliance Matters:</a:t>
            </a:r>
            <a:r>
              <a:rPr lang="en-IN" sz="2600" dirty="0">
                <a:latin typeface="Times New Roman" panose="02020603050405020304" pitchFamily="18" charset="0"/>
                <a:cs typeface="Times New Roman" panose="02020603050405020304" pitchFamily="18" charset="0"/>
              </a:rPr>
              <a:t> Failure to comply with tax laws, such as not filing returns on time, not responding to notices, or not paying taxes due.</a:t>
            </a:r>
          </a:p>
          <a:p>
            <a:endParaRPr lang="en-IN" dirty="0"/>
          </a:p>
        </p:txBody>
      </p:sp>
    </p:spTree>
    <p:extLst>
      <p:ext uri="{BB962C8B-B14F-4D97-AF65-F5344CB8AC3E}">
        <p14:creationId xmlns:p14="http://schemas.microsoft.com/office/powerpoint/2010/main" val="3578428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97829-6A65-4CA8-9C03-7942E783DE45}"/>
              </a:ext>
            </a:extLst>
          </p:cNvPr>
          <p:cNvSpPr>
            <a:spLocks noGrp="1"/>
          </p:cNvSpPr>
          <p:nvPr>
            <p:ph type="title"/>
          </p:nvPr>
        </p:nvSpPr>
        <p:spPr/>
        <p:txBody>
          <a:bodyPr/>
          <a:lstStyle/>
          <a:p>
            <a:r>
              <a:rPr lang="en-IN" b="1" dirty="0"/>
              <a:t>                                 </a:t>
            </a:r>
            <a:r>
              <a:rPr lang="en-IN" b="1" dirty="0">
                <a:latin typeface="Times New Roman" panose="02020603050405020304" pitchFamily="18" charset="0"/>
                <a:cs typeface="Times New Roman" panose="02020603050405020304" pitchFamily="18" charset="0"/>
              </a:rPr>
              <a:t>TAX EFFECT</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A046DCC-C0FD-A648-ADA4-22FB50F71312}"/>
              </a:ext>
            </a:extLst>
          </p:cNvPr>
          <p:cNvSpPr>
            <a:spLocks noGrp="1"/>
          </p:cNvSpPr>
          <p:nvPr>
            <p:ph idx="1"/>
          </p:nvPr>
        </p:nvSpPr>
        <p:spPr>
          <a:xfrm>
            <a:off x="1833261" y="2505456"/>
            <a:ext cx="9613861" cy="3599316"/>
          </a:xfrm>
        </p:spPr>
        <p:txBody>
          <a:bodyPr>
            <a:normAutofit lnSpcReduction="10000"/>
          </a:bodyPr>
          <a:lstStyle/>
          <a:p>
            <a:r>
              <a:rPr lang="en-IN" b="1" dirty="0">
                <a:latin typeface="Times New Roman" panose="02020603050405020304" pitchFamily="18" charset="0"/>
                <a:cs typeface="Times New Roman" panose="02020603050405020304" pitchFamily="18" charset="0"/>
              </a:rPr>
              <a:t>Tax Effect:</a:t>
            </a:r>
            <a:r>
              <a:rPr lang="en-IN" dirty="0">
                <a:latin typeface="Times New Roman" panose="02020603050405020304" pitchFamily="18" charset="0"/>
                <a:cs typeface="Times New Roman" panose="02020603050405020304" pitchFamily="18" charset="0"/>
              </a:rPr>
              <a:t> It refers to the financial impact of the income tax case on the taxpayer.</a:t>
            </a:r>
          </a:p>
          <a:p>
            <a:r>
              <a:rPr lang="en-IN" b="1" dirty="0">
                <a:latin typeface="Times New Roman" panose="02020603050405020304" pitchFamily="18" charset="0"/>
                <a:cs typeface="Times New Roman" panose="02020603050405020304" pitchFamily="18" charset="0"/>
              </a:rPr>
              <a:t>Amount of Tax Demanded:</a:t>
            </a:r>
            <a:r>
              <a:rPr lang="en-IN" dirty="0">
                <a:latin typeface="Times New Roman" panose="02020603050405020304" pitchFamily="18" charset="0"/>
                <a:cs typeface="Times New Roman" panose="02020603050405020304" pitchFamily="18" charset="0"/>
              </a:rPr>
              <a:t> The tax amount that the Income Tax Department has asked the taxpayer to pay. </a:t>
            </a:r>
          </a:p>
          <a:p>
            <a:r>
              <a:rPr lang="en-IN" b="1" dirty="0">
                <a:latin typeface="Times New Roman" panose="02020603050405020304" pitchFamily="18" charset="0"/>
                <a:cs typeface="Times New Roman" panose="02020603050405020304" pitchFamily="18" charset="0"/>
              </a:rPr>
              <a:t>Interest:</a:t>
            </a:r>
            <a:r>
              <a:rPr lang="en-IN" dirty="0">
                <a:latin typeface="Times New Roman" panose="02020603050405020304" pitchFamily="18" charset="0"/>
                <a:cs typeface="Times New Roman" panose="02020603050405020304" pitchFamily="18" charset="0"/>
              </a:rPr>
              <a:t> Additional charges levied for delayed payment or short payment of taxes as per the Income Tax Act. </a:t>
            </a:r>
          </a:p>
          <a:p>
            <a:r>
              <a:rPr lang="en-IN" b="1" dirty="0">
                <a:latin typeface="Times New Roman" panose="02020603050405020304" pitchFamily="18" charset="0"/>
                <a:cs typeface="Times New Roman" panose="02020603050405020304" pitchFamily="18" charset="0"/>
              </a:rPr>
              <a:t>Penalties:</a:t>
            </a:r>
            <a:r>
              <a:rPr lang="en-IN" dirty="0">
                <a:latin typeface="Times New Roman" panose="02020603050405020304" pitchFamily="18" charset="0"/>
                <a:cs typeface="Times New Roman" panose="02020603050405020304" pitchFamily="18" charset="0"/>
              </a:rPr>
              <a:t> Fines imposed for non-compliance, such as late filing of returns, concealment of income, or failure to respond to notices. </a:t>
            </a:r>
          </a:p>
          <a:p>
            <a:r>
              <a:rPr lang="en-IN" b="1" dirty="0">
                <a:latin typeface="Times New Roman" panose="02020603050405020304" pitchFamily="18" charset="0"/>
                <a:cs typeface="Times New Roman" panose="02020603050405020304" pitchFamily="18" charset="0"/>
              </a:rPr>
              <a:t>Total Liability:</a:t>
            </a:r>
            <a:r>
              <a:rPr lang="en-IN" dirty="0">
                <a:latin typeface="Times New Roman" panose="02020603050405020304" pitchFamily="18" charset="0"/>
                <a:cs typeface="Times New Roman" panose="02020603050405020304" pitchFamily="18" charset="0"/>
              </a:rPr>
              <a:t> The total amount payable by the taxpayer, including tax, interest, and penalties (if any).</a:t>
            </a:r>
          </a:p>
          <a:p>
            <a:endParaRPr lang="en-IN" dirty="0"/>
          </a:p>
        </p:txBody>
      </p:sp>
    </p:spTree>
    <p:extLst>
      <p:ext uri="{BB962C8B-B14F-4D97-AF65-F5344CB8AC3E}">
        <p14:creationId xmlns:p14="http://schemas.microsoft.com/office/powerpoint/2010/main" val="4189171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C74EE-2141-6BA7-CA8A-60BE652FA3ED}"/>
              </a:ext>
            </a:extLst>
          </p:cNvPr>
          <p:cNvSpPr>
            <a:spLocks noGrp="1"/>
          </p:cNvSpPr>
          <p:nvPr>
            <p:ph type="title"/>
          </p:nvPr>
        </p:nvSpPr>
        <p:spPr/>
        <p:txBody>
          <a:bodyPr/>
          <a:lstStyle/>
          <a:p>
            <a:r>
              <a:rPr lang="en-IN" dirty="0"/>
              <a:t>                     </a:t>
            </a:r>
            <a:r>
              <a:rPr lang="en-IN" b="1" dirty="0">
                <a:latin typeface="Times New Roman" panose="02020603050405020304" pitchFamily="18" charset="0"/>
                <a:cs typeface="Times New Roman" panose="02020603050405020304" pitchFamily="18" charset="0"/>
              </a:rPr>
              <a:t>DEPARTMENT'S STAND</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33A034D-01AB-880C-4B7B-F5CF34DDE3D9}"/>
              </a:ext>
            </a:extLst>
          </p:cNvPr>
          <p:cNvSpPr>
            <a:spLocks noGrp="1"/>
          </p:cNvSpPr>
          <p:nvPr>
            <p:ph idx="1"/>
          </p:nvPr>
        </p:nvSpPr>
        <p:spPr>
          <a:xfrm>
            <a:off x="1415816" y="2744377"/>
            <a:ext cx="9613861" cy="3599316"/>
          </a:xfrm>
        </p:spPr>
        <p:txBody>
          <a:bodyPr/>
          <a:lstStyle/>
          <a:p>
            <a:r>
              <a:rPr lang="en-IN" b="1" dirty="0">
                <a:latin typeface="Times New Roman" panose="02020603050405020304" pitchFamily="18" charset="0"/>
                <a:cs typeface="Times New Roman" panose="02020603050405020304" pitchFamily="18" charset="0"/>
              </a:rPr>
              <a:t>Department's Stand:</a:t>
            </a:r>
            <a:r>
              <a:rPr lang="en-IN" dirty="0">
                <a:latin typeface="Times New Roman" panose="02020603050405020304" pitchFamily="18" charset="0"/>
                <a:cs typeface="Times New Roman" panose="02020603050405020304" pitchFamily="18" charset="0"/>
              </a:rPr>
              <a:t> It refers to the view or decision taken by the Income Tax Department regarding the taxpayer's case.</a:t>
            </a:r>
          </a:p>
          <a:p>
            <a:r>
              <a:rPr lang="en-IN" b="1" dirty="0">
                <a:latin typeface="Times New Roman" panose="02020603050405020304" pitchFamily="18" charset="0"/>
                <a:cs typeface="Times New Roman" panose="02020603050405020304" pitchFamily="18" charset="0"/>
              </a:rPr>
              <a:t>Position Taken by the Income Tax Department:</a:t>
            </a:r>
            <a:r>
              <a:rPr lang="en-IN" dirty="0">
                <a:latin typeface="Times New Roman" panose="02020603050405020304" pitchFamily="18" charset="0"/>
                <a:cs typeface="Times New Roman" panose="02020603050405020304" pitchFamily="18" charset="0"/>
              </a:rPr>
              <a:t> The department's opinion on why the taxpayer is liable to pay additional tax or why certain claims are not acceptable. </a:t>
            </a:r>
          </a:p>
          <a:p>
            <a:r>
              <a:rPr lang="en-IN" b="1" dirty="0">
                <a:latin typeface="Times New Roman" panose="02020603050405020304" pitchFamily="18" charset="0"/>
                <a:cs typeface="Times New Roman" panose="02020603050405020304" pitchFamily="18" charset="0"/>
              </a:rPr>
              <a:t>Grounds Mentioned in the Notice or Order:</a:t>
            </a:r>
            <a:r>
              <a:rPr lang="en-IN" dirty="0">
                <a:latin typeface="Times New Roman" panose="02020603050405020304" pitchFamily="18" charset="0"/>
                <a:cs typeface="Times New Roman" panose="02020603050405020304" pitchFamily="18" charset="0"/>
              </a:rPr>
              <a:t> The reasons stated by the department in the notice or assessment order, such as income mismatch, incorrect deductions claimed, non-disclosure of income, or non-compliance with tax provisions.</a:t>
            </a:r>
          </a:p>
          <a:p>
            <a:endParaRPr lang="en-IN" dirty="0"/>
          </a:p>
        </p:txBody>
      </p:sp>
    </p:spTree>
    <p:extLst>
      <p:ext uri="{BB962C8B-B14F-4D97-AF65-F5344CB8AC3E}">
        <p14:creationId xmlns:p14="http://schemas.microsoft.com/office/powerpoint/2010/main" val="2593954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F4747-A25D-2330-BBDC-9CC4DF9D3A98}"/>
              </a:ext>
            </a:extLst>
          </p:cNvPr>
          <p:cNvSpPr>
            <a:spLocks noGrp="1"/>
          </p:cNvSpPr>
          <p:nvPr>
            <p:ph type="title"/>
          </p:nvPr>
        </p:nvSpPr>
        <p:spPr/>
        <p:txBody>
          <a:bodyPr>
            <a:normAutofit fontScale="90000"/>
          </a:bodyPr>
          <a:lstStyle/>
          <a:p>
            <a:br>
              <a:rPr lang="en-IN" dirty="0"/>
            </a:br>
            <a:r>
              <a:rPr lang="en-IN" dirty="0"/>
              <a:t>               </a:t>
            </a:r>
            <a:r>
              <a:rPr lang="en-IN" sz="4000" b="1" dirty="0">
                <a:latin typeface="Times New Roman" panose="02020603050405020304" pitchFamily="18" charset="0"/>
                <a:cs typeface="Times New Roman" panose="02020603050405020304" pitchFamily="18" charset="0"/>
              </a:rPr>
              <a:t>ASSESSES DEFENCE</a:t>
            </a:r>
            <a:br>
              <a:rPr lang="en-IN" b="1" dirty="0"/>
            </a:br>
            <a:endParaRPr lang="en-IN" dirty="0"/>
          </a:p>
        </p:txBody>
      </p:sp>
      <p:sp>
        <p:nvSpPr>
          <p:cNvPr id="3" name="Content Placeholder 2">
            <a:extLst>
              <a:ext uri="{FF2B5EF4-FFF2-40B4-BE49-F238E27FC236}">
                <a16:creationId xmlns:a16="http://schemas.microsoft.com/office/drawing/2014/main" id="{DF37DE6A-2C55-B6D6-BD71-E553F9658A71}"/>
              </a:ext>
            </a:extLst>
          </p:cNvPr>
          <p:cNvSpPr>
            <a:spLocks noGrp="1"/>
          </p:cNvSpPr>
          <p:nvPr>
            <p:ph idx="1"/>
          </p:nvPr>
        </p:nvSpPr>
        <p:spPr>
          <a:xfrm>
            <a:off x="1863309" y="2505456"/>
            <a:ext cx="8465382" cy="3599316"/>
          </a:xfrm>
        </p:spPr>
        <p:txBody>
          <a:bodyPr/>
          <a:lstStyle/>
          <a:p>
            <a:r>
              <a:rPr lang="en-IN" b="1" dirty="0">
                <a:latin typeface="Times New Roman" panose="02020603050405020304" pitchFamily="18" charset="0"/>
                <a:cs typeface="Times New Roman" panose="02020603050405020304" pitchFamily="18" charset="0"/>
              </a:rPr>
              <a:t>Assesses Defence:</a:t>
            </a:r>
            <a:r>
              <a:rPr lang="en-IN" dirty="0">
                <a:latin typeface="Times New Roman" panose="02020603050405020304" pitchFamily="18" charset="0"/>
                <a:cs typeface="Times New Roman" panose="02020603050405020304" pitchFamily="18" charset="0"/>
              </a:rPr>
              <a:t> It refers to the explanation and legal arguments given by the taxpayer in response to the Income Tax Department's notice.</a:t>
            </a:r>
          </a:p>
          <a:p>
            <a:r>
              <a:rPr lang="en-IN" b="1" dirty="0">
                <a:latin typeface="Times New Roman" panose="02020603050405020304" pitchFamily="18" charset="0"/>
                <a:cs typeface="Times New Roman" panose="02020603050405020304" pitchFamily="18" charset="0"/>
              </a:rPr>
              <a:t>Explanation and Arguments:</a:t>
            </a:r>
            <a:r>
              <a:rPr lang="en-IN" dirty="0">
                <a:latin typeface="Times New Roman" panose="02020603050405020304" pitchFamily="18" charset="0"/>
                <a:cs typeface="Times New Roman" panose="02020603050405020304" pitchFamily="18" charset="0"/>
              </a:rPr>
              <a:t> The taxpayer explains why the tax demand is incorrect or provides clarification regarding the disputed issue. </a:t>
            </a:r>
          </a:p>
          <a:p>
            <a:r>
              <a:rPr lang="en-IN" b="1" dirty="0">
                <a:latin typeface="Times New Roman" panose="02020603050405020304" pitchFamily="18" charset="0"/>
                <a:cs typeface="Times New Roman" panose="02020603050405020304" pitchFamily="18" charset="0"/>
              </a:rPr>
              <a:t>Supporting Provisions and Judicial References:</a:t>
            </a:r>
            <a:r>
              <a:rPr lang="en-IN" dirty="0">
                <a:latin typeface="Times New Roman" panose="02020603050405020304" pitchFamily="18" charset="0"/>
                <a:cs typeface="Times New Roman" panose="02020603050405020304" pitchFamily="18" charset="0"/>
              </a:rPr>
              <a:t> Relevant sections of the Income Tax Act and court judgments may be cited to support the taxpayer's claim.</a:t>
            </a:r>
          </a:p>
          <a:p>
            <a:endParaRPr lang="en-IN" dirty="0"/>
          </a:p>
        </p:txBody>
      </p:sp>
    </p:spTree>
    <p:extLst>
      <p:ext uri="{BB962C8B-B14F-4D97-AF65-F5344CB8AC3E}">
        <p14:creationId xmlns:p14="http://schemas.microsoft.com/office/powerpoint/2010/main" val="3323044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0F8C0-C88D-2405-A033-FDCD15DFA4BD}"/>
              </a:ext>
            </a:extLst>
          </p:cNvPr>
          <p:cNvSpPr>
            <a:spLocks noGrp="1"/>
          </p:cNvSpPr>
          <p:nvPr>
            <p:ph type="title"/>
          </p:nvPr>
        </p:nvSpPr>
        <p:spPr/>
        <p:txBody>
          <a:bodyPr/>
          <a:lstStyle/>
          <a:p>
            <a:r>
              <a:rPr lang="en-IN" b="1" dirty="0">
                <a:latin typeface="Times New Roman" panose="02020603050405020304" pitchFamily="18" charset="0"/>
                <a:cs typeface="Times New Roman" panose="02020603050405020304" pitchFamily="18" charset="0"/>
              </a:rPr>
              <a:t>                  IMPORTANT DOCUMENTS</a:t>
            </a:r>
          </a:p>
        </p:txBody>
      </p:sp>
      <p:sp>
        <p:nvSpPr>
          <p:cNvPr id="3" name="Content Placeholder 2">
            <a:extLst>
              <a:ext uri="{FF2B5EF4-FFF2-40B4-BE49-F238E27FC236}">
                <a16:creationId xmlns:a16="http://schemas.microsoft.com/office/drawing/2014/main" id="{18531AA1-EDC4-9477-79CA-F16B8729E700}"/>
              </a:ext>
            </a:extLst>
          </p:cNvPr>
          <p:cNvSpPr>
            <a:spLocks noGrp="1"/>
          </p:cNvSpPr>
          <p:nvPr>
            <p:ph idx="1"/>
          </p:nvPr>
        </p:nvSpPr>
        <p:spPr>
          <a:xfrm>
            <a:off x="1405878" y="2505456"/>
            <a:ext cx="9613861" cy="3599316"/>
          </a:xfrm>
        </p:spPr>
        <p:txBody>
          <a:bodyPr/>
          <a:lstStyle/>
          <a:p>
            <a:r>
              <a:rPr lang="en-IN" b="1" dirty="0">
                <a:latin typeface="Times New Roman" panose="02020603050405020304" pitchFamily="18" charset="0"/>
                <a:cs typeface="Times New Roman" panose="02020603050405020304" pitchFamily="18" charset="0"/>
              </a:rPr>
              <a:t>Important Documents:</a:t>
            </a:r>
            <a:r>
              <a:rPr lang="en-IN" dirty="0">
                <a:latin typeface="Times New Roman" panose="02020603050405020304" pitchFamily="18" charset="0"/>
                <a:cs typeface="Times New Roman" panose="02020603050405020304" pitchFamily="18" charset="0"/>
              </a:rPr>
              <a:t> These are the key records required to support and resolve the tax case.</a:t>
            </a:r>
          </a:p>
          <a:p>
            <a:r>
              <a:rPr lang="en-IN" b="1" dirty="0">
                <a:latin typeface="Times New Roman" panose="02020603050405020304" pitchFamily="18" charset="0"/>
                <a:cs typeface="Times New Roman" panose="02020603050405020304" pitchFamily="18" charset="0"/>
              </a:rPr>
              <a:t>Income Tax Return (ITR):</a:t>
            </a:r>
            <a:r>
              <a:rPr lang="en-IN" dirty="0">
                <a:latin typeface="Times New Roman" panose="02020603050405020304" pitchFamily="18" charset="0"/>
                <a:cs typeface="Times New Roman" panose="02020603050405020304" pitchFamily="18" charset="0"/>
              </a:rPr>
              <a:t> The tax return filed by the taxpayer. </a:t>
            </a:r>
          </a:p>
          <a:p>
            <a:r>
              <a:rPr lang="en-IN" b="1" dirty="0">
                <a:latin typeface="Times New Roman" panose="02020603050405020304" pitchFamily="18" charset="0"/>
                <a:cs typeface="Times New Roman" panose="02020603050405020304" pitchFamily="18" charset="0"/>
              </a:rPr>
              <a:t>Notices Received:</a:t>
            </a:r>
            <a:r>
              <a:rPr lang="en-IN" dirty="0">
                <a:latin typeface="Times New Roman" panose="02020603050405020304" pitchFamily="18" charset="0"/>
                <a:cs typeface="Times New Roman" panose="02020603050405020304" pitchFamily="18" charset="0"/>
              </a:rPr>
              <a:t> Official communications issued by the Income Tax Department. </a:t>
            </a:r>
          </a:p>
          <a:p>
            <a:r>
              <a:rPr lang="en-IN" b="1" dirty="0">
                <a:latin typeface="Times New Roman" panose="02020603050405020304" pitchFamily="18" charset="0"/>
                <a:cs typeface="Times New Roman" panose="02020603050405020304" pitchFamily="18" charset="0"/>
              </a:rPr>
              <a:t>Assessment Orders:</a:t>
            </a:r>
            <a:r>
              <a:rPr lang="en-IN" dirty="0">
                <a:latin typeface="Times New Roman" panose="02020603050405020304" pitchFamily="18" charset="0"/>
                <a:cs typeface="Times New Roman" panose="02020603050405020304" pitchFamily="18" charset="0"/>
              </a:rPr>
              <a:t> Orders passed by the tax authorities after examination of the case. </a:t>
            </a:r>
          </a:p>
          <a:p>
            <a:r>
              <a:rPr lang="en-IN" b="1" dirty="0">
                <a:latin typeface="Times New Roman" panose="02020603050405020304" pitchFamily="18" charset="0"/>
                <a:cs typeface="Times New Roman" panose="02020603050405020304" pitchFamily="18" charset="0"/>
              </a:rPr>
              <a:t>Financial Statements and Supporting Documents:</a:t>
            </a:r>
            <a:r>
              <a:rPr lang="en-IN" dirty="0">
                <a:latin typeface="Times New Roman" panose="02020603050405020304" pitchFamily="18" charset="0"/>
                <a:cs typeface="Times New Roman" panose="02020603050405020304" pitchFamily="18" charset="0"/>
              </a:rPr>
              <a:t> Balance sheets, bank statements, invoices, and other relevant records.</a:t>
            </a:r>
          </a:p>
          <a:p>
            <a:endParaRPr lang="en-IN" dirty="0"/>
          </a:p>
        </p:txBody>
      </p:sp>
    </p:spTree>
    <p:extLst>
      <p:ext uri="{BB962C8B-B14F-4D97-AF65-F5344CB8AC3E}">
        <p14:creationId xmlns:p14="http://schemas.microsoft.com/office/powerpoint/2010/main" val="3051704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6F88B-0E2F-5D2D-0DCF-DE955C406D0F}"/>
              </a:ext>
            </a:extLst>
          </p:cNvPr>
          <p:cNvSpPr>
            <a:spLocks noGrp="1"/>
          </p:cNvSpPr>
          <p:nvPr>
            <p:ph type="title"/>
          </p:nvPr>
        </p:nvSpPr>
        <p:spPr/>
        <p:txBody>
          <a:bodyPr>
            <a:normAutofit/>
          </a:bodyPr>
          <a:lstStyle/>
          <a:p>
            <a:r>
              <a:rPr lang="en-IN" dirty="0"/>
              <a:t>              </a:t>
            </a:r>
            <a:r>
              <a:rPr lang="en-IN" b="1" dirty="0">
                <a:latin typeface="Times New Roman" panose="02020603050405020304" pitchFamily="18" charset="0"/>
                <a:cs typeface="Times New Roman" panose="02020603050405020304" pitchFamily="18" charset="0"/>
              </a:rPr>
              <a:t>PENDING ACTION</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3968EE5-906D-8EE3-5DC1-9BDEE7339CFD}"/>
              </a:ext>
            </a:extLst>
          </p:cNvPr>
          <p:cNvSpPr>
            <a:spLocks noGrp="1"/>
          </p:cNvSpPr>
          <p:nvPr>
            <p:ph idx="1"/>
          </p:nvPr>
        </p:nvSpPr>
        <p:spPr>
          <a:xfrm>
            <a:off x="1604661" y="2694681"/>
            <a:ext cx="9000392" cy="3599316"/>
          </a:xfrm>
        </p:spPr>
        <p:txBody>
          <a:bodyPr/>
          <a:lstStyle/>
          <a:p>
            <a:r>
              <a:rPr lang="en-IN" b="1" dirty="0">
                <a:latin typeface="Times New Roman" panose="02020603050405020304" pitchFamily="18" charset="0"/>
                <a:cs typeface="Times New Roman" panose="02020603050405020304" pitchFamily="18" charset="0"/>
              </a:rPr>
              <a:t>Pending Action:</a:t>
            </a:r>
            <a:r>
              <a:rPr lang="en-IN" dirty="0">
                <a:latin typeface="Times New Roman" panose="02020603050405020304" pitchFamily="18" charset="0"/>
                <a:cs typeface="Times New Roman" panose="02020603050405020304" pitchFamily="18" charset="0"/>
              </a:rPr>
              <a:t> It lists the tasks that are yet to be completed in the case.</a:t>
            </a:r>
          </a:p>
          <a:p>
            <a:r>
              <a:rPr lang="en-IN" b="1" dirty="0">
                <a:latin typeface="Times New Roman" panose="02020603050405020304" pitchFamily="18" charset="0"/>
                <a:cs typeface="Times New Roman" panose="02020603050405020304" pitchFamily="18" charset="0"/>
              </a:rPr>
              <a:t>Replies Yet to be Filed:</a:t>
            </a:r>
            <a:r>
              <a:rPr lang="en-IN" dirty="0">
                <a:latin typeface="Times New Roman" panose="02020603050405020304" pitchFamily="18" charset="0"/>
                <a:cs typeface="Times New Roman" panose="02020603050405020304" pitchFamily="18" charset="0"/>
              </a:rPr>
              <a:t> Responses to notices that are still pending. </a:t>
            </a:r>
          </a:p>
          <a:p>
            <a:r>
              <a:rPr lang="en-IN" b="1" dirty="0">
                <a:latin typeface="Times New Roman" panose="02020603050405020304" pitchFamily="18" charset="0"/>
                <a:cs typeface="Times New Roman" panose="02020603050405020304" pitchFamily="18" charset="0"/>
              </a:rPr>
              <a:t>Documents to be Submitted:</a:t>
            </a:r>
            <a:r>
              <a:rPr lang="en-IN" dirty="0">
                <a:latin typeface="Times New Roman" panose="02020603050405020304" pitchFamily="18" charset="0"/>
                <a:cs typeface="Times New Roman" panose="02020603050405020304" pitchFamily="18" charset="0"/>
              </a:rPr>
              <a:t> Additional records or explanations required by the department. </a:t>
            </a:r>
          </a:p>
          <a:p>
            <a:r>
              <a:rPr lang="en-IN" b="1" dirty="0">
                <a:latin typeface="Times New Roman" panose="02020603050405020304" pitchFamily="18" charset="0"/>
                <a:cs typeface="Times New Roman" panose="02020603050405020304" pitchFamily="18" charset="0"/>
              </a:rPr>
              <a:t>Further Proceedings Pending:</a:t>
            </a:r>
            <a:r>
              <a:rPr lang="en-IN" dirty="0">
                <a:latin typeface="Times New Roman" panose="02020603050405020304" pitchFamily="18" charset="0"/>
                <a:cs typeface="Times New Roman" panose="02020603050405020304" pitchFamily="18" charset="0"/>
              </a:rPr>
              <a:t> Upcoming hearings, appeals, or compliance requirements</a:t>
            </a:r>
          </a:p>
          <a:p>
            <a:endParaRPr lang="en-IN" dirty="0"/>
          </a:p>
        </p:txBody>
      </p:sp>
    </p:spTree>
    <p:extLst>
      <p:ext uri="{BB962C8B-B14F-4D97-AF65-F5344CB8AC3E}">
        <p14:creationId xmlns:p14="http://schemas.microsoft.com/office/powerpoint/2010/main" val="718871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FAE3B-DB4C-5929-552F-8EBFBA535230}"/>
              </a:ext>
            </a:extLst>
          </p:cNvPr>
          <p:cNvSpPr>
            <a:spLocks noGrp="1"/>
          </p:cNvSpPr>
          <p:nvPr>
            <p:ph type="title"/>
          </p:nvPr>
        </p:nvSpPr>
        <p:spPr/>
        <p:txBody>
          <a:bodyPr>
            <a:normAutofit/>
          </a:bodyPr>
          <a:lstStyle/>
          <a:p>
            <a:r>
              <a:rPr lang="en-IN" b="1" dirty="0">
                <a:latin typeface="Times New Roman" panose="02020603050405020304" pitchFamily="18" charset="0"/>
                <a:cs typeface="Times New Roman" panose="02020603050405020304" pitchFamily="18" charset="0"/>
              </a:rPr>
              <a:t>                  RESPONSIBILITY MATRIX</a:t>
            </a:r>
          </a:p>
        </p:txBody>
      </p:sp>
      <p:sp>
        <p:nvSpPr>
          <p:cNvPr id="3" name="Content Placeholder 2">
            <a:extLst>
              <a:ext uri="{FF2B5EF4-FFF2-40B4-BE49-F238E27FC236}">
                <a16:creationId xmlns:a16="http://schemas.microsoft.com/office/drawing/2014/main" id="{CD73F210-13F1-A361-55FB-F6B25FF6B03C}"/>
              </a:ext>
            </a:extLst>
          </p:cNvPr>
          <p:cNvSpPr>
            <a:spLocks noGrp="1"/>
          </p:cNvSpPr>
          <p:nvPr>
            <p:ph idx="1"/>
          </p:nvPr>
        </p:nvSpPr>
        <p:spPr>
          <a:xfrm>
            <a:off x="680320" y="2704621"/>
            <a:ext cx="9613861" cy="3599316"/>
          </a:xfrm>
        </p:spPr>
        <p:txBody>
          <a:bodyPr>
            <a:normAutofit lnSpcReduction="10000"/>
          </a:bodyPr>
          <a:lstStyle/>
          <a:p>
            <a:r>
              <a:rPr lang="en-IN" b="1" dirty="0">
                <a:latin typeface="Times New Roman" panose="02020603050405020304" pitchFamily="18" charset="0"/>
                <a:cs typeface="Times New Roman" panose="02020603050405020304" pitchFamily="18" charset="0"/>
              </a:rPr>
              <a:t>Responsibility Matrix:</a:t>
            </a:r>
            <a:r>
              <a:rPr lang="en-IN" dirty="0">
                <a:latin typeface="Times New Roman" panose="02020603050405020304" pitchFamily="18" charset="0"/>
                <a:cs typeface="Times New Roman" panose="02020603050405020304" pitchFamily="18" charset="0"/>
              </a:rPr>
              <a:t> It defines who is responsible for handling different aspects of the case.</a:t>
            </a:r>
          </a:p>
          <a:p>
            <a:r>
              <a:rPr lang="en-IN" b="1" dirty="0">
                <a:latin typeface="Times New Roman" panose="02020603050405020304" pitchFamily="18" charset="0"/>
                <a:cs typeface="Times New Roman" panose="02020603050405020304" pitchFamily="18" charset="0"/>
              </a:rPr>
              <a:t>Client's Responsibility:</a:t>
            </a:r>
            <a:r>
              <a:rPr lang="en-IN" dirty="0">
                <a:latin typeface="Times New Roman" panose="02020603050405020304" pitchFamily="18" charset="0"/>
                <a:cs typeface="Times New Roman" panose="02020603050405020304" pitchFamily="18" charset="0"/>
              </a:rPr>
              <a:t> Providing accurate information and required documents on time. </a:t>
            </a:r>
          </a:p>
          <a:p>
            <a:r>
              <a:rPr lang="en-IN" b="1" dirty="0">
                <a:latin typeface="Times New Roman" panose="02020603050405020304" pitchFamily="18" charset="0"/>
                <a:cs typeface="Times New Roman" panose="02020603050405020304" pitchFamily="18" charset="0"/>
              </a:rPr>
              <a:t>Tax Consultant's Responsibility:</a:t>
            </a:r>
            <a:r>
              <a:rPr lang="en-IN" dirty="0">
                <a:latin typeface="Times New Roman" panose="02020603050405020304" pitchFamily="18" charset="0"/>
                <a:cs typeface="Times New Roman" panose="02020603050405020304" pitchFamily="18" charset="0"/>
              </a:rPr>
              <a:t> Preparing replies, advising on tax matters, and ensuring compliance. </a:t>
            </a:r>
          </a:p>
          <a:p>
            <a:r>
              <a:rPr lang="en-IN" b="1" dirty="0">
                <a:latin typeface="Times New Roman" panose="02020603050405020304" pitchFamily="18" charset="0"/>
                <a:cs typeface="Times New Roman" panose="02020603050405020304" pitchFamily="18" charset="0"/>
              </a:rPr>
              <a:t>Legal Team's Responsibility:</a:t>
            </a:r>
            <a:r>
              <a:rPr lang="en-IN" dirty="0">
                <a:latin typeface="Times New Roman" panose="02020603050405020304" pitchFamily="18" charset="0"/>
                <a:cs typeface="Times New Roman" panose="02020603050405020304" pitchFamily="18" charset="0"/>
              </a:rPr>
              <a:t> Handling legal issues, appeals, and representation, if required. </a:t>
            </a:r>
          </a:p>
          <a:p>
            <a:r>
              <a:rPr lang="en-IN" b="1" dirty="0">
                <a:latin typeface="Times New Roman" panose="02020603050405020304" pitchFamily="18" charset="0"/>
                <a:cs typeface="Times New Roman" panose="02020603050405020304" pitchFamily="18" charset="0"/>
              </a:rPr>
              <a:t>Allocation of Work and Timelines:</a:t>
            </a:r>
            <a:r>
              <a:rPr lang="en-IN" dirty="0">
                <a:latin typeface="Times New Roman" panose="02020603050405020304" pitchFamily="18" charset="0"/>
                <a:cs typeface="Times New Roman" panose="02020603050405020304" pitchFamily="18" charset="0"/>
              </a:rPr>
              <a:t> Assigning tasks and setting deadlines for their completion.</a:t>
            </a:r>
          </a:p>
          <a:p>
            <a:endParaRPr lang="en-IN" dirty="0"/>
          </a:p>
        </p:txBody>
      </p:sp>
    </p:spTree>
    <p:extLst>
      <p:ext uri="{BB962C8B-B14F-4D97-AF65-F5344CB8AC3E}">
        <p14:creationId xmlns:p14="http://schemas.microsoft.com/office/powerpoint/2010/main" val="3204376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DD55B-2678-446D-378F-909A3E3D2C1C}"/>
              </a:ext>
            </a:extLst>
          </p:cNvPr>
          <p:cNvSpPr>
            <a:spLocks noGrp="1"/>
          </p:cNvSpPr>
          <p:nvPr>
            <p:ph type="title"/>
          </p:nvPr>
        </p:nvSpPr>
        <p:spPr/>
        <p:txBody>
          <a:bodyPr>
            <a:normAutofit/>
          </a:bodyPr>
          <a:lstStyle/>
          <a:p>
            <a:r>
              <a:rPr lang="en-IN" dirty="0"/>
              <a:t>       </a:t>
            </a:r>
            <a:r>
              <a:rPr lang="en-IN" b="1" dirty="0">
                <a:latin typeface="Times New Roman" panose="02020603050405020304" pitchFamily="18" charset="0"/>
                <a:cs typeface="Times New Roman" panose="02020603050405020304" pitchFamily="18" charset="0"/>
              </a:rPr>
              <a:t>CURRENT STATUS</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54F6DC3-AC25-1E8D-0DAE-94F048603F5C}"/>
              </a:ext>
            </a:extLst>
          </p:cNvPr>
          <p:cNvSpPr>
            <a:spLocks noGrp="1"/>
          </p:cNvSpPr>
          <p:nvPr>
            <p:ph idx="1"/>
          </p:nvPr>
        </p:nvSpPr>
        <p:spPr>
          <a:xfrm>
            <a:off x="1743808" y="2505456"/>
            <a:ext cx="9613861" cy="3599316"/>
          </a:xfrm>
        </p:spPr>
        <p:txBody>
          <a:bodyPr>
            <a:normAutofit/>
          </a:bodyPr>
          <a:lstStyle/>
          <a:p>
            <a:r>
              <a:rPr lang="en-IN" b="1" dirty="0">
                <a:latin typeface="Times New Roman" panose="02020603050405020304" pitchFamily="18" charset="0"/>
                <a:cs typeface="Times New Roman" panose="02020603050405020304" pitchFamily="18" charset="0"/>
              </a:rPr>
              <a:t>Current Status:</a:t>
            </a:r>
            <a:r>
              <a:rPr lang="en-IN" dirty="0">
                <a:latin typeface="Times New Roman" panose="02020603050405020304" pitchFamily="18" charset="0"/>
                <a:cs typeface="Times New Roman" panose="02020603050405020304" pitchFamily="18" charset="0"/>
              </a:rPr>
              <a:t> It shows the present stage of the income tax matter.</a:t>
            </a:r>
          </a:p>
          <a:p>
            <a:r>
              <a:rPr lang="en-IN" b="1" dirty="0">
                <a:latin typeface="Times New Roman" panose="02020603050405020304" pitchFamily="18" charset="0"/>
                <a:cs typeface="Times New Roman" panose="02020603050405020304" pitchFamily="18" charset="0"/>
              </a:rPr>
              <a:t>Present Stage of the Case:</a:t>
            </a:r>
            <a:r>
              <a:rPr lang="en-IN" dirty="0">
                <a:latin typeface="Times New Roman" panose="02020603050405020304" pitchFamily="18" charset="0"/>
                <a:cs typeface="Times New Roman" panose="02020603050405020304" pitchFamily="18" charset="0"/>
              </a:rPr>
              <a:t> Indicates whether the matter is under review or awaiting action. </a:t>
            </a:r>
          </a:p>
          <a:p>
            <a:r>
              <a:rPr lang="en-IN" b="1" dirty="0">
                <a:latin typeface="Times New Roman" panose="02020603050405020304" pitchFamily="18" charset="0"/>
                <a:cs typeface="Times New Roman" panose="02020603050405020304" pitchFamily="18" charset="0"/>
              </a:rPr>
              <a:t>Under Assessment:</a:t>
            </a:r>
            <a:r>
              <a:rPr lang="en-IN" dirty="0">
                <a:latin typeface="Times New Roman" panose="02020603050405020304" pitchFamily="18" charset="0"/>
                <a:cs typeface="Times New Roman" panose="02020603050405020304" pitchFamily="18" charset="0"/>
              </a:rPr>
              <a:t> The case is being examined by the Income Tax Department. </a:t>
            </a:r>
          </a:p>
          <a:p>
            <a:r>
              <a:rPr lang="en-IN" b="1" dirty="0">
                <a:latin typeface="Times New Roman" panose="02020603050405020304" pitchFamily="18" charset="0"/>
                <a:cs typeface="Times New Roman" panose="02020603050405020304" pitchFamily="18" charset="0"/>
              </a:rPr>
              <a:t>Under Appeal:</a:t>
            </a:r>
            <a:r>
              <a:rPr lang="en-IN" dirty="0">
                <a:latin typeface="Times New Roman" panose="02020603050405020304" pitchFamily="18" charset="0"/>
                <a:cs typeface="Times New Roman" panose="02020603050405020304" pitchFamily="18" charset="0"/>
              </a:rPr>
              <a:t> The taxpayer has challenged the order before an appellate authority. </a:t>
            </a:r>
          </a:p>
          <a:p>
            <a:r>
              <a:rPr lang="en-IN" b="1" dirty="0">
                <a:latin typeface="Times New Roman" panose="02020603050405020304" pitchFamily="18" charset="0"/>
                <a:cs typeface="Times New Roman" panose="02020603050405020304" pitchFamily="18" charset="0"/>
              </a:rPr>
              <a:t>Under Rectification:</a:t>
            </a:r>
            <a:r>
              <a:rPr lang="en-IN" dirty="0">
                <a:latin typeface="Times New Roman" panose="02020603050405020304" pitchFamily="18" charset="0"/>
                <a:cs typeface="Times New Roman" panose="02020603050405020304" pitchFamily="18" charset="0"/>
              </a:rPr>
              <a:t> A request has been made to correct errors in the order.</a:t>
            </a:r>
          </a:p>
          <a:p>
            <a:endParaRPr lang="en-IN" dirty="0"/>
          </a:p>
        </p:txBody>
      </p:sp>
    </p:spTree>
    <p:extLst>
      <p:ext uri="{BB962C8B-B14F-4D97-AF65-F5344CB8AC3E}">
        <p14:creationId xmlns:p14="http://schemas.microsoft.com/office/powerpoint/2010/main" val="123918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EAD7C-C0F4-7B91-618D-90EDE1958960}"/>
              </a:ext>
            </a:extLst>
          </p:cNvPr>
          <p:cNvSpPr>
            <a:spLocks noGrp="1"/>
          </p:cNvSpPr>
          <p:nvPr>
            <p:ph type="title"/>
          </p:nvPr>
        </p:nvSpPr>
        <p:spPr>
          <a:xfrm>
            <a:off x="680321" y="753228"/>
            <a:ext cx="9613861" cy="1080938"/>
          </a:xfrm>
        </p:spPr>
        <p:txBody>
          <a:bodyPr/>
          <a:lstStyle/>
          <a:p>
            <a:r>
              <a:rPr lang="en-IN" dirty="0"/>
              <a:t>        </a:t>
            </a:r>
            <a:r>
              <a:rPr lang="en-IN" b="1" dirty="0">
                <a:latin typeface="Times New Roman" panose="02020603050405020304" pitchFamily="18" charset="0"/>
                <a:cs typeface="Times New Roman" panose="02020603050405020304" pitchFamily="18" charset="0"/>
              </a:rPr>
              <a:t>RISK ASSESSMENT &amp; CHANCES OF</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                                  SUCCESS</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AF9D124-1CCB-6B86-E843-A170E155A631}"/>
              </a:ext>
            </a:extLst>
          </p:cNvPr>
          <p:cNvSpPr>
            <a:spLocks noGrp="1"/>
          </p:cNvSpPr>
          <p:nvPr>
            <p:ph idx="1"/>
          </p:nvPr>
        </p:nvSpPr>
        <p:spPr>
          <a:xfrm>
            <a:off x="680321" y="2505456"/>
            <a:ext cx="9613861" cy="3599316"/>
          </a:xfrm>
        </p:spPr>
        <p:txBody>
          <a:bodyPr/>
          <a:lstStyle/>
          <a:p>
            <a:pPr marL="0" indent="0">
              <a:buNone/>
            </a:pPr>
            <a:endParaRPr lang="en-IN" b="1" dirty="0"/>
          </a:p>
          <a:p>
            <a:r>
              <a:rPr lang="en-IN" b="1" dirty="0">
                <a:latin typeface="Times New Roman" panose="02020603050405020304" pitchFamily="18" charset="0"/>
                <a:cs typeface="Times New Roman" panose="02020603050405020304" pitchFamily="18" charset="0"/>
              </a:rPr>
              <a:t>Risk Assessment &amp; Chances of Success:</a:t>
            </a:r>
            <a:r>
              <a:rPr lang="en-IN" dirty="0">
                <a:latin typeface="Times New Roman" panose="02020603050405020304" pitchFamily="18" charset="0"/>
                <a:cs typeface="Times New Roman" panose="02020603050405020304" pitchFamily="18" charset="0"/>
              </a:rPr>
              <a:t> It evaluates the strengths and weaknesses of the case.</a:t>
            </a:r>
          </a:p>
          <a:p>
            <a:r>
              <a:rPr lang="en-IN" b="1" dirty="0">
                <a:latin typeface="Times New Roman" panose="02020603050405020304" pitchFamily="18" charset="0"/>
                <a:cs typeface="Times New Roman" panose="02020603050405020304" pitchFamily="18" charset="0"/>
              </a:rPr>
              <a:t>Possible Risks Involved:</a:t>
            </a:r>
            <a:r>
              <a:rPr lang="en-IN" dirty="0">
                <a:latin typeface="Times New Roman" panose="02020603050405020304" pitchFamily="18" charset="0"/>
                <a:cs typeface="Times New Roman" panose="02020603050405020304" pitchFamily="18" charset="0"/>
              </a:rPr>
              <a:t> Potential tax liabilities, penalties, or unfavourable outcomes. </a:t>
            </a:r>
          </a:p>
          <a:p>
            <a:r>
              <a:rPr lang="en-IN" b="1" dirty="0">
                <a:latin typeface="Times New Roman" panose="02020603050405020304" pitchFamily="18" charset="0"/>
                <a:cs typeface="Times New Roman" panose="02020603050405020304" pitchFamily="18" charset="0"/>
              </a:rPr>
              <a:t>Probability of Success:</a:t>
            </a:r>
            <a:r>
              <a:rPr lang="en-IN" dirty="0">
                <a:latin typeface="Times New Roman" panose="02020603050405020304" pitchFamily="18" charset="0"/>
                <a:cs typeface="Times New Roman" panose="02020603050405020304" pitchFamily="18" charset="0"/>
              </a:rPr>
              <a:t> Estimated based on facts, documents, legal provisions, and available evidence. </a:t>
            </a:r>
          </a:p>
          <a:p>
            <a:r>
              <a:rPr lang="en-IN" b="1" dirty="0">
                <a:latin typeface="Times New Roman" panose="02020603050405020304" pitchFamily="18" charset="0"/>
                <a:cs typeface="Times New Roman" panose="02020603050405020304" pitchFamily="18" charset="0"/>
              </a:rPr>
              <a:t>In short:</a:t>
            </a:r>
            <a:r>
              <a:rPr lang="en-IN" dirty="0">
                <a:latin typeface="Times New Roman" panose="02020603050405020304" pitchFamily="18" charset="0"/>
                <a:cs typeface="Times New Roman" panose="02020603050405020304" pitchFamily="18" charset="0"/>
              </a:rPr>
              <a:t> It helps assess the likelihood of a </a:t>
            </a:r>
            <a:r>
              <a:rPr lang="en-IN" dirty="0" err="1">
                <a:latin typeface="Times New Roman" panose="02020603050405020304" pitchFamily="18" charset="0"/>
                <a:cs typeface="Times New Roman" panose="02020603050405020304" pitchFamily="18" charset="0"/>
              </a:rPr>
              <a:t>favorable</a:t>
            </a:r>
            <a:r>
              <a:rPr lang="en-IN" dirty="0">
                <a:latin typeface="Times New Roman" panose="02020603050405020304" pitchFamily="18" charset="0"/>
                <a:cs typeface="Times New Roman" panose="02020603050405020304" pitchFamily="18" charset="0"/>
              </a:rPr>
              <a:t> outcome and plan accordingly.</a:t>
            </a:r>
          </a:p>
          <a:p>
            <a:endParaRPr lang="en-IN" dirty="0"/>
          </a:p>
        </p:txBody>
      </p:sp>
    </p:spTree>
    <p:extLst>
      <p:ext uri="{BB962C8B-B14F-4D97-AF65-F5344CB8AC3E}">
        <p14:creationId xmlns:p14="http://schemas.microsoft.com/office/powerpoint/2010/main" val="2386334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4A65F-52C3-B2A4-BAEB-0848723A6CEE}"/>
              </a:ext>
            </a:extLst>
          </p:cNvPr>
          <p:cNvSpPr>
            <a:spLocks noGrp="1"/>
          </p:cNvSpPr>
          <p:nvPr>
            <p:ph type="title"/>
          </p:nvPr>
        </p:nvSpPr>
        <p:spPr/>
        <p:txBody>
          <a:bodyPr/>
          <a:lstStyle/>
          <a:p>
            <a:r>
              <a:rPr lang="en-IN" dirty="0"/>
              <a:t>                       </a:t>
            </a:r>
            <a:r>
              <a:rPr lang="en-IN"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3E321EF3-174F-07ED-5780-944D37278151}"/>
              </a:ext>
            </a:extLst>
          </p:cNvPr>
          <p:cNvSpPr>
            <a:spLocks noGrp="1"/>
          </p:cNvSpPr>
          <p:nvPr>
            <p:ph idx="1"/>
          </p:nvPr>
        </p:nvSpPr>
        <p:spPr>
          <a:xfrm>
            <a:off x="1769165" y="2505456"/>
            <a:ext cx="7921487" cy="3599316"/>
          </a:xfrm>
        </p:spPr>
        <p:txBody>
          <a:bodyPr/>
          <a:lstStyle/>
          <a:p>
            <a:r>
              <a:rPr lang="en-IN" dirty="0">
                <a:latin typeface="Times New Roman" panose="02020603050405020304" pitchFamily="18" charset="0"/>
                <a:cs typeface="Times New Roman" panose="02020603050405020304" pitchFamily="18" charset="0"/>
              </a:rPr>
              <a:t>A Brief of Demand provides a clear and organized summary of an income tax case by covering client details, the nature of the matter, case facts, timelines, tax implications, legal issues, supporting documents, pending actions, and risk assessment. It helps taxpayers and tax professionals manage tax disputes effectively, ensure timely compliance, maintain proper documentation, and make informed decisions for the successful resolution of the case.</a:t>
            </a:r>
          </a:p>
        </p:txBody>
      </p:sp>
    </p:spTree>
    <p:extLst>
      <p:ext uri="{BB962C8B-B14F-4D97-AF65-F5344CB8AC3E}">
        <p14:creationId xmlns:p14="http://schemas.microsoft.com/office/powerpoint/2010/main" val="2671409352"/>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8D4585"/>
      </a:dk2>
      <a:lt2>
        <a:srgbClr val="E7E6E6"/>
      </a:lt2>
      <a:accent1>
        <a:srgbClr val="F35AE6"/>
      </a:accent1>
      <a:accent2>
        <a:srgbClr val="FC5283"/>
      </a:accent2>
      <a:accent3>
        <a:srgbClr val="F67C64"/>
      </a:accent3>
      <a:accent4>
        <a:srgbClr val="F89F65"/>
      </a:accent4>
      <a:accent5>
        <a:srgbClr val="55C6BA"/>
      </a:accent5>
      <a:accent6>
        <a:srgbClr val="84A3FD"/>
      </a:accent6>
      <a:hlink>
        <a:srgbClr val="6ED4F6"/>
      </a:hlink>
      <a:folHlink>
        <a:srgbClr val="9FECFC"/>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106000"/>
                <a:satMod val="220000"/>
                <a:lumMod val="140000"/>
              </a:schemeClr>
            </a:gs>
            <a:gs pos="50000">
              <a:schemeClr val="phClr">
                <a:shade val="100000"/>
                <a:hueMod val="100000"/>
                <a:satMod val="110000"/>
                <a:lumMod val="130000"/>
              </a:schemeClr>
            </a:gs>
            <a:gs pos="100000">
              <a:schemeClr val="phClr">
                <a:shade val="69000"/>
                <a:hueMod val="88000"/>
                <a:satMod val="16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7D30EEFE-7128-4DE5-8A0D-8D4EF32CB0AF}"/>
    </a:ext>
  </a:extLst>
</a:theme>
</file>

<file path=docProps/app.xml><?xml version="1.0" encoding="utf-8"?>
<Properties xmlns="http://schemas.openxmlformats.org/officeDocument/2006/extended-properties" xmlns:vt="http://schemas.openxmlformats.org/officeDocument/2006/docPropsVTypes">
  <Template>Berlin</Template>
  <TotalTime>39</TotalTime>
  <Words>1354</Words>
  <Application>Microsoft Office PowerPoint</Application>
  <PresentationFormat>Widescreen</PresentationFormat>
  <Paragraphs>77</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Times New Roman</vt:lpstr>
      <vt:lpstr>Trebuchet MS</vt:lpstr>
      <vt:lpstr>Berlin</vt:lpstr>
      <vt:lpstr> A BRIEF OF DEMAND </vt:lpstr>
      <vt:lpstr>                             CLIENT DETAILS</vt:lpstr>
      <vt:lpstr>                        NATURE OF MATTER</vt:lpstr>
      <vt:lpstr>                                BRIEF FACTS</vt:lpstr>
      <vt:lpstr>                               TIMELINE</vt:lpstr>
      <vt:lpstr>                           ISSUES INVOLVED</vt:lpstr>
      <vt:lpstr>                                 TAX EFFECT</vt:lpstr>
      <vt:lpstr>                     DEPARTMENT'S STAND</vt:lpstr>
      <vt:lpstr>                ASSESSES DEFENCE </vt:lpstr>
      <vt:lpstr>                  IMPORTANT DOCUMENTS</vt:lpstr>
      <vt:lpstr>              PENDING ACTION</vt:lpstr>
      <vt:lpstr>                  RESPONSIBILITY MATRIX</vt:lpstr>
      <vt:lpstr>       CURRENT STATUS</vt:lpstr>
      <vt:lpstr>        RISK ASSESSMENT &amp; CHANCES OF                                   SUCCESS</vt:lpstr>
      <vt:lpstr>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Unnati Chaurasia</dc:creator>
  <cp:lastModifiedBy>Unnati Chaurasia</cp:lastModifiedBy>
  <cp:revision>1</cp:revision>
  <dcterms:created xsi:type="dcterms:W3CDTF">2026-07-24T05:56:45Z</dcterms:created>
  <dcterms:modified xsi:type="dcterms:W3CDTF">2026-07-24T06:36:30Z</dcterms:modified>
</cp:coreProperties>
</file>